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256" r:id="rId2"/>
    <p:sldId id="257" r:id="rId3"/>
    <p:sldId id="386" r:id="rId4"/>
    <p:sldId id="328" r:id="rId5"/>
    <p:sldId id="387" r:id="rId6"/>
    <p:sldId id="359" r:id="rId7"/>
    <p:sldId id="360" r:id="rId8"/>
    <p:sldId id="361" r:id="rId9"/>
    <p:sldId id="381" r:id="rId10"/>
    <p:sldId id="362" r:id="rId11"/>
    <p:sldId id="383" r:id="rId12"/>
    <p:sldId id="363" r:id="rId13"/>
    <p:sldId id="364" r:id="rId14"/>
    <p:sldId id="365" r:id="rId15"/>
    <p:sldId id="366" r:id="rId16"/>
    <p:sldId id="367" r:id="rId17"/>
    <p:sldId id="368" r:id="rId18"/>
    <p:sldId id="369" r:id="rId19"/>
    <p:sldId id="370" r:id="rId20"/>
    <p:sldId id="371" r:id="rId21"/>
    <p:sldId id="372" r:id="rId22"/>
    <p:sldId id="384" r:id="rId23"/>
    <p:sldId id="373" r:id="rId24"/>
    <p:sldId id="374" r:id="rId25"/>
    <p:sldId id="375" r:id="rId26"/>
    <p:sldId id="376" r:id="rId27"/>
    <p:sldId id="377" r:id="rId28"/>
    <p:sldId id="378" r:id="rId29"/>
    <p:sldId id="379" r:id="rId30"/>
    <p:sldId id="385"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lado Vivoda" initials="V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3E2A"/>
    <a:srgbClr val="B45031"/>
    <a:srgbClr val="F15934"/>
    <a:srgbClr val="F3B21D"/>
    <a:srgbClr val="7EBA31"/>
    <a:srgbClr val="68442F"/>
    <a:srgbClr val="004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30" autoAdjust="0"/>
    <p:restoredTop sz="77798" autoAdjust="0"/>
  </p:normalViewPr>
  <p:slideViewPr>
    <p:cSldViewPr snapToGrid="0" snapToObjects="1">
      <p:cViewPr>
        <p:scale>
          <a:sx n="61" d="100"/>
          <a:sy n="61" d="100"/>
        </p:scale>
        <p:origin x="51" y="582"/>
      </p:cViewPr>
      <p:guideLst>
        <p:guide orient="horz" pos="2160"/>
        <p:guide pos="2880"/>
      </p:guideLst>
    </p:cSldViewPr>
  </p:slideViewPr>
  <p:outlineViewPr>
    <p:cViewPr>
      <p:scale>
        <a:sx n="33" d="100"/>
        <a:sy n="33" d="100"/>
      </p:scale>
      <p:origin x="0" y="300"/>
    </p:cViewPr>
  </p:outlin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100" d="100"/>
          <a:sy n="100" d="100"/>
        </p:scale>
        <p:origin x="-1908"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2F4AE2A6-8A32-473A-A2A7-46B54E04FF00}" type="datetimeFigureOut">
              <a:rPr lang="en-AU" smtClean="0"/>
              <a:t>2/10/2017</a:t>
            </a:fld>
            <a:endParaRPr lang="en-AU"/>
          </a:p>
        </p:txBody>
      </p:sp>
      <p:sp>
        <p:nvSpPr>
          <p:cNvPr id="4" name="Footer Placeholder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DED70B7F-0C01-44F6-8585-134C8FE756C3}" type="slidenum">
              <a:rPr lang="en-AU" smtClean="0"/>
              <a:t>‹#›</a:t>
            </a:fld>
            <a:endParaRPr lang="en-AU"/>
          </a:p>
        </p:txBody>
      </p:sp>
    </p:spTree>
    <p:extLst>
      <p:ext uri="{BB962C8B-B14F-4D97-AF65-F5344CB8AC3E}">
        <p14:creationId xmlns:p14="http://schemas.microsoft.com/office/powerpoint/2010/main" val="2493003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17BA8F5-1554-4DD3-A1BF-7F69C31B0617}" type="datetimeFigureOut">
              <a:rPr lang="en-AU" smtClean="0"/>
              <a:pPr/>
              <a:t>2/10/2017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D8F5F633-5212-4B7A-85B5-0AE9EBC47D93}" type="slidenum">
              <a:rPr lang="en-AU" smtClean="0"/>
              <a:pPr/>
              <a:t>‹#›</a:t>
            </a:fld>
            <a:endParaRPr lang="en-AU"/>
          </a:p>
        </p:txBody>
      </p:sp>
    </p:spTree>
    <p:extLst>
      <p:ext uri="{BB962C8B-B14F-4D97-AF65-F5344CB8AC3E}">
        <p14:creationId xmlns:p14="http://schemas.microsoft.com/office/powerpoint/2010/main" val="3272628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F5F633-5212-4B7A-85B5-0AE9EBC47D93}" type="slidenum">
              <a:rPr lang="en-AU" smtClean="0"/>
              <a:pPr/>
              <a:t>1</a:t>
            </a:fld>
            <a:endParaRPr lang="en-AU" dirty="0"/>
          </a:p>
        </p:txBody>
      </p:sp>
    </p:spTree>
    <p:extLst>
      <p:ext uri="{BB962C8B-B14F-4D97-AF65-F5344CB8AC3E}">
        <p14:creationId xmlns:p14="http://schemas.microsoft.com/office/powerpoint/2010/main" val="106725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dirty="0" smtClean="0"/>
              <a:t>In Botswana, Côte d’Ivoire, Ghana and PNG,</a:t>
            </a:r>
            <a:r>
              <a:rPr lang="en-AU" baseline="0" dirty="0" smtClean="0"/>
              <a:t> a</a:t>
            </a:r>
            <a:r>
              <a:rPr lang="en-AU" dirty="0" smtClean="0"/>
              <a:t>ffected populations do not necessarily have the final say regarding compensation amounts, but are granted the right to enter into negotiations with developers, submit claims for compensation and/or reach an agreement on compensation amounts. </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13</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dirty="0" smtClean="0"/>
              <a:t>PNG’s draft framework is comprehensive but there is uncertainty over when the policy framework will be approved or whether all of the proposed elements will be incorporated into legislation once finalised.</a:t>
            </a:r>
          </a:p>
          <a:p>
            <a:pPr marL="0" indent="0">
              <a:buFontTx/>
              <a:buNone/>
            </a:pPr>
            <a:endParaRPr lang="en-AU" dirty="0" smtClean="0"/>
          </a:p>
          <a:p>
            <a:pPr marL="0" indent="0">
              <a:buFontTx/>
              <a:buNone/>
            </a:pPr>
            <a:r>
              <a:rPr lang="en-AU" dirty="0" smtClean="0"/>
              <a:t>Ghana’s regulations were developed to standardise resettlement, to ensure socio-economic and cultural factors are considered, and to guarantee a better quality of life for affected populations. </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14</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15</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dirty="0" smtClean="0"/>
              <a:t>Chile and Peru have signed and ratified the ILO Convention 169 (Indigenous and Tribal Peoples Convention). Botswana, Côte d’Ivoire, Ghana and Papua New Guinea have not signed or ratified the convention.</a:t>
            </a:r>
          </a:p>
          <a:p>
            <a:pPr marL="0" indent="0">
              <a:buFontTx/>
              <a:buNone/>
            </a:pPr>
            <a:endParaRPr lang="en-AU" dirty="0" smtClean="0"/>
          </a:p>
          <a:p>
            <a:pPr marL="0" indent="0">
              <a:buFontTx/>
              <a:buNone/>
            </a:pPr>
            <a:r>
              <a:rPr lang="en-AU" dirty="0" smtClean="0"/>
              <a:t>In PNG, laws provide compensation for community tenure rights regardless of whether those rights are formally registered or not.</a:t>
            </a:r>
          </a:p>
          <a:p>
            <a:pPr marL="0" indent="0">
              <a:buFontTx/>
              <a:buNone/>
            </a:pPr>
            <a:endParaRPr lang="en-AU" dirty="0" smtClean="0"/>
          </a:p>
          <a:p>
            <a:pPr marL="0" indent="0">
              <a:buFontTx/>
              <a:buNone/>
            </a:pPr>
            <a:r>
              <a:rPr lang="en-AU" dirty="0" smtClean="0"/>
              <a:t>In Botswana, Chile, Côte d’Ivoire, Ghana and Peru registration of customary tenure rights is a prerequisite to obtaining compensation.</a:t>
            </a:r>
          </a:p>
        </p:txBody>
      </p:sp>
      <p:sp>
        <p:nvSpPr>
          <p:cNvPr id="4" name="Slide Number Placeholder 3"/>
          <p:cNvSpPr>
            <a:spLocks noGrp="1"/>
          </p:cNvSpPr>
          <p:nvPr>
            <p:ph type="sldNum" sz="quarter" idx="10"/>
          </p:nvPr>
        </p:nvSpPr>
        <p:spPr/>
        <p:txBody>
          <a:bodyPr/>
          <a:lstStyle/>
          <a:p>
            <a:fld id="{D8F5F633-5212-4B7A-85B5-0AE9EBC47D93}" type="slidenum">
              <a:rPr lang="en-AU" smtClean="0"/>
              <a:pPr/>
              <a:t>16</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dirty="0" smtClean="0"/>
              <a:t>It</a:t>
            </a:r>
            <a:r>
              <a:rPr lang="en-AU" baseline="0" dirty="0" smtClean="0"/>
              <a:t> is assumed that i</a:t>
            </a:r>
            <a:r>
              <a:rPr lang="en-AU" dirty="0" smtClean="0"/>
              <a:t>n Chile and Peru resettlement would qualify as a significant impact. </a:t>
            </a:r>
          </a:p>
          <a:p>
            <a:pPr marL="0" indent="0">
              <a:buFontTx/>
              <a:buNone/>
            </a:pPr>
            <a:endParaRPr lang="en-AU" dirty="0" smtClean="0"/>
          </a:p>
          <a:p>
            <a:pPr marL="0" indent="0">
              <a:buFontTx/>
              <a:buNone/>
            </a:pPr>
            <a:r>
              <a:rPr lang="en-AU" dirty="0" smtClean="0"/>
              <a:t>The norms governing Ghana’s legislation and regulations presuppose that the communities ought to accept compensation and resettlement as part of “redistribution” to correct the preeminent environmental burdens imposed by mining.</a:t>
            </a:r>
          </a:p>
        </p:txBody>
      </p:sp>
      <p:sp>
        <p:nvSpPr>
          <p:cNvPr id="4" name="Slide Number Placeholder 3"/>
          <p:cNvSpPr>
            <a:spLocks noGrp="1"/>
          </p:cNvSpPr>
          <p:nvPr>
            <p:ph type="sldNum" sz="quarter" idx="10"/>
          </p:nvPr>
        </p:nvSpPr>
        <p:spPr/>
        <p:txBody>
          <a:bodyPr/>
          <a:lstStyle/>
          <a:p>
            <a:fld id="{D8F5F633-5212-4B7A-85B5-0AE9EBC47D93}" type="slidenum">
              <a:rPr lang="en-AU" smtClean="0"/>
              <a:pPr/>
              <a:t>17</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900" dirty="0" smtClean="0"/>
              <a:t>Ghana’s regulation limits deadlines for mineral rights holders to draft resettlement and compensation plans to sixty days to ensure “prompt and adequate” compensation.</a:t>
            </a:r>
            <a:r>
              <a:rPr lang="en-AU" sz="1900" baseline="0" dirty="0" smtClean="0"/>
              <a:t> </a:t>
            </a:r>
            <a:r>
              <a:rPr lang="en-AU" sz="1900" dirty="0" smtClean="0"/>
              <a:t>Where the operations of a mining lease holder involve displacement of inhabitants, a Resettlement Monitoring Committee (RMC) is established to assist the Minister in effective monitoring of the implementation of the RAP.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9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AU" sz="1900" dirty="0" smtClean="0"/>
              <a:t>In all other countries there are no legal requirements for follow-up on the impacts of resettlement</a:t>
            </a:r>
            <a:r>
              <a:rPr lang="en-AU" sz="1900" baseline="0" dirty="0" smtClean="0"/>
              <a:t> once compensation has been paid.</a:t>
            </a:r>
            <a:endParaRPr lang="en-AU" sz="19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900" dirty="0" smtClean="0"/>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18</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200" dirty="0" smtClean="0"/>
              <a:t>If affected persons disagree with the government’s final decision, they are afforded the right to appeal the compensation decision in court, before a tribunal or with the competent authority.</a:t>
            </a:r>
            <a:r>
              <a:rPr lang="en-AU" sz="180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AU" sz="1800" dirty="0" smtClean="0"/>
              <a:t>None of the legal systems in the countries surveyed require developers to establish their own grievance mechanism to resolve disputes about compensation agreements.</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19</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800" dirty="0" smtClean="0"/>
              <a:t>In Ghana, a RAP, the primary planning document used to define and manage a resettlement process, is developed alongside an ESIA and linked to the mining contract.</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20</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3200" dirty="0" smtClean="0"/>
              <a:t>In Ghana, the state delegates responsibility for managing resettlement to mining companies as a permitting condition. The state then appoints members of the RMC, which assists the Minister for Mines in effective monitoring of the implementation of the RAP. The Minerals Commission is responsible for overseeing the formulation and implementation of RAPs with resettlement units established for each project. Mining companies have the responsibility for RAP formulation and implementation, and for funding the resettlement process. </a:t>
            </a:r>
          </a:p>
          <a:p>
            <a:pPr marL="0" indent="0">
              <a:buFontTx/>
              <a:buNone/>
            </a:pPr>
            <a:endParaRPr lang="fr-FR" dirty="0" smtClean="0"/>
          </a:p>
          <a:p>
            <a:pPr marL="0" indent="0">
              <a:buFontTx/>
              <a:buNone/>
            </a:pPr>
            <a:r>
              <a:rPr lang="en-AU" dirty="0" smtClean="0"/>
              <a:t>Rights to access the property with the surface landowners</a:t>
            </a:r>
            <a:r>
              <a:rPr lang="en-AU" baseline="0" dirty="0" smtClean="0"/>
              <a:t> </a:t>
            </a:r>
            <a:r>
              <a:rPr lang="en-AU" dirty="0" smtClean="0"/>
              <a:t>can entail anything from surface rent arrangements and land acquisition to compensation and, in some cases, the resettlement of occupants. </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21</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2400" dirty="0" smtClean="0"/>
              <a:t>This findings suggests that efforts to use national level legislation as proxies for international standard may be premature.</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23</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8F5F633-5212-4B7A-85B5-0AE9EBC47D93}" type="slidenum">
              <a:rPr lang="en-AU" smtClean="0"/>
              <a:pPr/>
              <a:t>2</a:t>
            </a:fld>
            <a:endParaRPr lang="en-AU" dirty="0"/>
          </a:p>
        </p:txBody>
      </p:sp>
    </p:spTree>
    <p:extLst>
      <p:ext uri="{BB962C8B-B14F-4D97-AF65-F5344CB8AC3E}">
        <p14:creationId xmlns:p14="http://schemas.microsoft.com/office/powerpoint/2010/main" val="1217868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Bef>
                <a:spcPts val="800"/>
              </a:spcBef>
            </a:pPr>
            <a:r>
              <a:rPr lang="en-AU" dirty="0" smtClean="0"/>
              <a:t>In other countries surveyed, the following items were not clearly addressed in the relevant laws and regulatory mechanisms: </a:t>
            </a:r>
          </a:p>
          <a:p>
            <a:pPr lvl="2">
              <a:spcBef>
                <a:spcPts val="800"/>
              </a:spcBef>
            </a:pPr>
            <a:r>
              <a:rPr lang="en-AU" dirty="0" smtClean="0"/>
              <a:t>- how affected people may gain benefits and assert rights under the law with respect to compensation, resettlement and livelihoods restoration;</a:t>
            </a:r>
          </a:p>
          <a:p>
            <a:pPr lvl="2">
              <a:spcBef>
                <a:spcPts val="800"/>
              </a:spcBef>
            </a:pPr>
            <a:r>
              <a:rPr lang="en-AU" dirty="0" smtClean="0"/>
              <a:t>- the empowerment of government agencies to execute, regulate, and monitor land acquisition and resettlement;</a:t>
            </a:r>
          </a:p>
          <a:p>
            <a:pPr lvl="2">
              <a:spcBef>
                <a:spcPts val="800"/>
              </a:spcBef>
            </a:pPr>
            <a:r>
              <a:rPr lang="en-AU" dirty="0" smtClean="0"/>
              <a:t>- the processes and institutions of participation and consultation; and</a:t>
            </a:r>
          </a:p>
          <a:p>
            <a:pPr lvl="2">
              <a:spcBef>
                <a:spcPts val="800"/>
              </a:spcBef>
            </a:pPr>
            <a:r>
              <a:rPr lang="en-AU" dirty="0" smtClean="0"/>
              <a:t>- the assessment, decision making, timing and appeals on matters related to compensation and resettlement.</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24</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25</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dirty="0" smtClean="0"/>
              <a:t>In some cases, improvements in the form of structures and crops are compensated, which suggest that land users’ rights are recognised. </a:t>
            </a: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26</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This provision poses a risk in so far that consultations do not need to reach a substantive outcome as long as procedural requirements are met.</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27</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28</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dirty="0" smtClean="0"/>
              <a:t>If compensation is inadequate in relation to the long-term social and economic costs of mining, this can generate long-term tensions between mining companies, governments and mining-affected communities.</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29</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AU"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4</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r>
              <a:rPr lang="en-AU" dirty="0" smtClean="0"/>
              <a:t>In jurisdictions with considerable gaps between the national law and international safeguards, little clarity is provided about what is expected of companies undertaking resettlement activities.</a:t>
            </a:r>
          </a:p>
        </p:txBody>
      </p:sp>
      <p:sp>
        <p:nvSpPr>
          <p:cNvPr id="4" name="Slide Number Placeholder 3"/>
          <p:cNvSpPr>
            <a:spLocks noGrp="1"/>
          </p:cNvSpPr>
          <p:nvPr>
            <p:ph type="sldNum" sz="quarter" idx="10"/>
          </p:nvPr>
        </p:nvSpPr>
        <p:spPr/>
        <p:txBody>
          <a:bodyPr/>
          <a:lstStyle/>
          <a:p>
            <a:fld id="{D8F5F633-5212-4B7A-85B5-0AE9EBC47D93}" type="slidenum">
              <a:rPr lang="en-AU" smtClean="0"/>
              <a:pPr/>
              <a:t>5</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Bef>
                <a:spcPts val="800"/>
              </a:spcBef>
            </a:pPr>
            <a:r>
              <a:rPr lang="en-AU" sz="1800" dirty="0" smtClean="0"/>
              <a:t>The comparative review was informed by the following research questions:</a:t>
            </a:r>
          </a:p>
          <a:p>
            <a:pPr lvl="2">
              <a:spcBef>
                <a:spcPts val="800"/>
              </a:spcBef>
            </a:pPr>
            <a:r>
              <a:rPr lang="en-AU" sz="1600" dirty="0" smtClean="0"/>
              <a:t>- To what extent are international safeguards present or absent across six case studies?</a:t>
            </a:r>
          </a:p>
          <a:p>
            <a:pPr lvl="2">
              <a:spcBef>
                <a:spcPts val="800"/>
              </a:spcBef>
            </a:pPr>
            <a:r>
              <a:rPr lang="en-AU" sz="1600" dirty="0" smtClean="0"/>
              <a:t>- What are the most significant gaps between legal and regulatory frameworks and prevailing international norms?</a:t>
            </a:r>
          </a:p>
          <a:p>
            <a:pPr lvl="2">
              <a:spcBef>
                <a:spcPts val="800"/>
              </a:spcBef>
            </a:pPr>
            <a:r>
              <a:rPr lang="en-AU" sz="1600" dirty="0" smtClean="0"/>
              <a:t>- What lessons can be learnt for mining companies operating in country contexts where international safeguard policies and national legislation do not align?</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6</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Bef>
                <a:spcPts val="800"/>
              </a:spcBef>
            </a:pPr>
            <a:r>
              <a:rPr lang="en-AU" sz="1800" dirty="0" smtClean="0"/>
              <a:t>The study process included:</a:t>
            </a:r>
          </a:p>
          <a:p>
            <a:pPr lvl="2">
              <a:spcBef>
                <a:spcPts val="800"/>
              </a:spcBef>
            </a:pPr>
            <a:r>
              <a:rPr lang="en-AU" sz="1600" dirty="0" smtClean="0"/>
              <a:t>- scoping and sourcing relevant legislation and regulation;</a:t>
            </a:r>
          </a:p>
          <a:p>
            <a:pPr lvl="2">
              <a:spcBef>
                <a:spcPts val="800"/>
              </a:spcBef>
            </a:pPr>
            <a:r>
              <a:rPr lang="en-AU" sz="1600" dirty="0" smtClean="0"/>
              <a:t>- drawing out relevant legal and regulatory provisions and organising these thematically in tables;</a:t>
            </a:r>
          </a:p>
          <a:p>
            <a:pPr lvl="2">
              <a:spcBef>
                <a:spcPts val="800"/>
              </a:spcBef>
            </a:pPr>
            <a:r>
              <a:rPr lang="en-AU" sz="1600" dirty="0" smtClean="0"/>
              <a:t>- comparatively analysing relevant provisions across six case studies; and</a:t>
            </a:r>
          </a:p>
          <a:p>
            <a:pPr lvl="2">
              <a:spcBef>
                <a:spcPts val="800"/>
              </a:spcBef>
            </a:pPr>
            <a:r>
              <a:rPr lang="en-AU" sz="1600" dirty="0" smtClean="0"/>
              <a:t>- writing up the findings to be included in the report.</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7</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8</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AU" sz="1800" dirty="0" smtClean="0"/>
              <a:t>Security of tenure is an important matter when considering the legislative foundations of MIDR. Legal protection and liabilities in each jurisdiction are dependent on the category of land tenure held by the people being displaced. In many jurisdictions, lack of clarity on land tenure leads to disputes about the type of land tenure system in question.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8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AU" sz="1800" dirty="0" smtClean="0"/>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10</a:t>
            </a:fld>
            <a:endParaRPr lang="en-AU"/>
          </a:p>
        </p:txBody>
      </p:sp>
    </p:spTree>
    <p:extLst>
      <p:ext uri="{BB962C8B-B14F-4D97-AF65-F5344CB8AC3E}">
        <p14:creationId xmlns:p14="http://schemas.microsoft.com/office/powerpoint/2010/main" val="1616547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2">
              <a:spcBef>
                <a:spcPts val="800"/>
              </a:spcBef>
            </a:pPr>
            <a:r>
              <a:rPr lang="en-AU" sz="1600" dirty="0" smtClean="0"/>
              <a:t>- Where land is acquired from private owners, compensation is given to the owner for ownership interests in the land along with other elements prescribed by law.</a:t>
            </a:r>
          </a:p>
          <a:p>
            <a:pPr lvl="2">
              <a:spcBef>
                <a:spcPts val="800"/>
              </a:spcBef>
            </a:pPr>
            <a:r>
              <a:rPr lang="en-AU" sz="1600" dirty="0" smtClean="0"/>
              <a:t>- The compulsory acquisition of land from customary rights holders is less prescriptive: the outcome depends on the investor or government agency negotiating with the community and on the community’s legal awareness and access to knowledge.</a:t>
            </a:r>
          </a:p>
          <a:p>
            <a:pPr marL="0" indent="0">
              <a:buFontTx/>
              <a:buNone/>
            </a:pPr>
            <a:endParaRPr lang="fr-FR" dirty="0" smtClean="0"/>
          </a:p>
        </p:txBody>
      </p:sp>
      <p:sp>
        <p:nvSpPr>
          <p:cNvPr id="4" name="Slide Number Placeholder 3"/>
          <p:cNvSpPr>
            <a:spLocks noGrp="1"/>
          </p:cNvSpPr>
          <p:nvPr>
            <p:ph type="sldNum" sz="quarter" idx="10"/>
          </p:nvPr>
        </p:nvSpPr>
        <p:spPr/>
        <p:txBody>
          <a:bodyPr/>
          <a:lstStyle/>
          <a:p>
            <a:fld id="{D8F5F633-5212-4B7A-85B5-0AE9EBC47D93}" type="slidenum">
              <a:rPr lang="en-AU" smtClean="0"/>
              <a:pPr/>
              <a:t>12</a:t>
            </a:fld>
            <a:endParaRPr lang="en-AU"/>
          </a:p>
        </p:txBody>
      </p:sp>
    </p:spTree>
    <p:extLst>
      <p:ext uri="{BB962C8B-B14F-4D97-AF65-F5344CB8AC3E}">
        <p14:creationId xmlns:p14="http://schemas.microsoft.com/office/powerpoint/2010/main" val="1616547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descr="JKMRC_FirstPage.jpg"/>
          <p:cNvPicPr>
            <a:picLocks noChangeAspect="1"/>
          </p:cNvPicPr>
          <p:nvPr userDrawn="1"/>
        </p:nvPicPr>
        <p:blipFill>
          <a:blip r:embed="rId2"/>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538263" y="3457762"/>
            <a:ext cx="4910752" cy="1519642"/>
          </a:xfrm>
        </p:spPr>
        <p:txBody>
          <a:bodyPr anchor="t"/>
          <a:lstStyle>
            <a:lvl1pPr>
              <a:defRPr>
                <a:solidFill>
                  <a:schemeClr val="bg1"/>
                </a:solidFill>
              </a:defRPr>
            </a:lvl1pPr>
          </a:lstStyle>
          <a:p>
            <a:r>
              <a:rPr lang="en-GB" dirty="0"/>
              <a:t>Click here to add presentation document title</a:t>
            </a:r>
            <a:endParaRPr lang="en-US" dirty="0"/>
          </a:p>
        </p:txBody>
      </p:sp>
      <p:sp>
        <p:nvSpPr>
          <p:cNvPr id="10" name="Subtitle 2"/>
          <p:cNvSpPr>
            <a:spLocks noGrp="1"/>
          </p:cNvSpPr>
          <p:nvPr>
            <p:ph type="subTitle" idx="1" hasCustomPrompt="1"/>
          </p:nvPr>
        </p:nvSpPr>
        <p:spPr>
          <a:xfrm>
            <a:off x="549387" y="5106497"/>
            <a:ext cx="4527755" cy="906938"/>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presentation sub text if required</a:t>
            </a:r>
            <a:endParaRPr lang="en-US" dirty="0"/>
          </a:p>
        </p:txBody>
      </p:sp>
      <p:pic>
        <p:nvPicPr>
          <p:cNvPr id="7" name="Picture 6" descr="JKMRC_FirstPage.jpg"/>
          <p:cNvPicPr>
            <a:picLocks noChangeAspect="1"/>
          </p:cNvPicPr>
          <p:nvPr userDrawn="1"/>
        </p:nvPicPr>
        <p:blipFill rotWithShape="1">
          <a:blip r:embed="rId3"/>
          <a:srcRect l="76408" t="31702" r="7577" b="57569"/>
          <a:stretch/>
        </p:blipFill>
        <p:spPr>
          <a:xfrm>
            <a:off x="6971365" y="2186430"/>
            <a:ext cx="1482073" cy="7358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descr="JKMRC_Divider.jpg"/>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title"/>
          </p:nvPr>
        </p:nvSpPr>
        <p:spPr>
          <a:xfrm>
            <a:off x="722313" y="2981689"/>
            <a:ext cx="7772400" cy="515924"/>
          </a:xfrm>
        </p:spPr>
        <p:txBody>
          <a:bodyPr anchor="t">
            <a:normAutofit/>
          </a:bodyPr>
          <a:lstStyle>
            <a:lvl1pPr algn="l">
              <a:defRPr sz="2800" b="1" cap="all">
                <a:solidFill>
                  <a:schemeClr val="bg1"/>
                </a:solidFill>
              </a:defRPr>
            </a:lvl1pPr>
          </a:lstStyle>
          <a:p>
            <a:r>
              <a:rPr lang="en-GB" dirty="0"/>
              <a:t>Click to edit Master title style</a:t>
            </a:r>
            <a:endParaRPr lang="en-US" dirty="0"/>
          </a:p>
        </p:txBody>
      </p:sp>
      <p:sp>
        <p:nvSpPr>
          <p:cNvPr id="9" name="Text Placeholder 2"/>
          <p:cNvSpPr>
            <a:spLocks noGrp="1"/>
          </p:cNvSpPr>
          <p:nvPr>
            <p:ph type="body" idx="1"/>
          </p:nvPr>
        </p:nvSpPr>
        <p:spPr>
          <a:xfrm>
            <a:off x="722313" y="3508375"/>
            <a:ext cx="7772400" cy="1822996"/>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itle Placeholder 1"/>
          <p:cNvSpPr>
            <a:spLocks noGrp="1"/>
          </p:cNvSpPr>
          <p:nvPr>
            <p:ph type="title"/>
          </p:nvPr>
        </p:nvSpPr>
        <p:spPr>
          <a:xfrm>
            <a:off x="539144" y="274638"/>
            <a:ext cx="8023594" cy="725182"/>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JKMRC_FirstPage.jpg"/>
          <p:cNvPicPr>
            <a:picLocks noChangeAspect="1"/>
          </p:cNvPicPr>
          <p:nvPr userDrawn="1"/>
        </p:nvPicPr>
        <p:blipFill>
          <a:blip r:embed="rId2"/>
          <a:stretch>
            <a:fillRect/>
          </a:stretch>
        </p:blipFill>
        <p:spPr>
          <a:xfrm>
            <a:off x="0" y="0"/>
            <a:ext cx="9144000" cy="6858000"/>
          </a:xfrm>
          <a:prstGeom prst="rect">
            <a:avLst/>
          </a:prstGeom>
        </p:spPr>
      </p:pic>
      <p:sp>
        <p:nvSpPr>
          <p:cNvPr id="9" name="Title 1"/>
          <p:cNvSpPr>
            <a:spLocks noGrp="1"/>
          </p:cNvSpPr>
          <p:nvPr>
            <p:ph type="ctrTitle" hasCustomPrompt="1"/>
          </p:nvPr>
        </p:nvSpPr>
        <p:spPr>
          <a:xfrm>
            <a:off x="538263" y="3457762"/>
            <a:ext cx="4910752" cy="1519642"/>
          </a:xfrm>
        </p:spPr>
        <p:txBody>
          <a:bodyPr anchor="t"/>
          <a:lstStyle>
            <a:lvl1pPr>
              <a:defRPr>
                <a:solidFill>
                  <a:schemeClr val="bg1"/>
                </a:solidFill>
              </a:defRPr>
            </a:lvl1pPr>
          </a:lstStyle>
          <a:p>
            <a:r>
              <a:rPr lang="en-GB" dirty="0"/>
              <a:t>Click here to add presentation document title</a:t>
            </a:r>
            <a:endParaRPr lang="en-US" dirty="0"/>
          </a:p>
        </p:txBody>
      </p:sp>
      <p:sp>
        <p:nvSpPr>
          <p:cNvPr id="10" name="Subtitle 2"/>
          <p:cNvSpPr>
            <a:spLocks noGrp="1"/>
          </p:cNvSpPr>
          <p:nvPr>
            <p:ph type="subTitle" idx="1" hasCustomPrompt="1"/>
          </p:nvPr>
        </p:nvSpPr>
        <p:spPr>
          <a:xfrm>
            <a:off x="549387" y="4992197"/>
            <a:ext cx="4527755" cy="906938"/>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presentation sub text if required</a:t>
            </a:r>
            <a:endParaRPr lang="en-US" dirty="0"/>
          </a:p>
        </p:txBody>
      </p:sp>
      <p:sp>
        <p:nvSpPr>
          <p:cNvPr id="5" name="Rectangle 4"/>
          <p:cNvSpPr/>
          <p:nvPr userDrawn="1"/>
        </p:nvSpPr>
        <p:spPr>
          <a:xfrm>
            <a:off x="6805402" y="1933996"/>
            <a:ext cx="1853076" cy="946769"/>
          </a:xfrm>
          <a:prstGeom prst="rect">
            <a:avLst/>
          </a:prstGeom>
          <a:solidFill>
            <a:schemeClr val="bg1"/>
          </a:soli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7" name="Picture 2"/>
          <p:cNvPicPr>
            <a:picLocks noChangeAspect="1" noChangeArrowheads="1"/>
          </p:cNvPicPr>
          <p:nvPr userDrawn="1"/>
        </p:nvPicPr>
        <p:blipFill>
          <a:blip r:embed="rId3"/>
          <a:srcRect/>
          <a:stretch>
            <a:fillRect/>
          </a:stretch>
        </p:blipFill>
        <p:spPr bwMode="auto">
          <a:xfrm>
            <a:off x="6934875" y="2168201"/>
            <a:ext cx="1579310" cy="476911"/>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5640" y="1600200"/>
            <a:ext cx="3920160" cy="409176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3922444" cy="4091769"/>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8" name="Title Placeholder 1"/>
          <p:cNvSpPr>
            <a:spLocks noGrp="1"/>
          </p:cNvSpPr>
          <p:nvPr>
            <p:ph type="title"/>
          </p:nvPr>
        </p:nvSpPr>
        <p:spPr>
          <a:xfrm>
            <a:off x="539144" y="274638"/>
            <a:ext cx="8023594" cy="725182"/>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5640" y="1535113"/>
            <a:ext cx="392174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575640" y="2174875"/>
            <a:ext cx="3921748" cy="3535366"/>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3925619"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3925619" cy="3535366"/>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10" name="Title Placeholder 1"/>
          <p:cNvSpPr>
            <a:spLocks noGrp="1"/>
          </p:cNvSpPr>
          <p:nvPr>
            <p:ph type="title"/>
          </p:nvPr>
        </p:nvSpPr>
        <p:spPr>
          <a:xfrm>
            <a:off x="539144" y="274638"/>
            <a:ext cx="8023594" cy="725182"/>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Title Placeholder 1"/>
          <p:cNvSpPr>
            <a:spLocks noGrp="1"/>
          </p:cNvSpPr>
          <p:nvPr>
            <p:ph type="title"/>
          </p:nvPr>
        </p:nvSpPr>
        <p:spPr>
          <a:xfrm>
            <a:off x="539144" y="274638"/>
            <a:ext cx="8023594" cy="725182"/>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6700" y="939800"/>
            <a:ext cx="8623300" cy="4918834"/>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cxnSp>
        <p:nvCxnSpPr>
          <p:cNvPr id="8" name="Straight Connector 7"/>
          <p:cNvCxnSpPr/>
          <p:nvPr/>
        </p:nvCxnSpPr>
        <p:spPr>
          <a:xfrm>
            <a:off x="266700" y="733120"/>
            <a:ext cx="8623300" cy="1588"/>
          </a:xfrm>
          <a:prstGeom prst="line">
            <a:avLst/>
          </a:prstGeom>
          <a:ln w="12700" cap="flat" cmpd="sng" algn="ctr">
            <a:solidFill>
              <a:srgbClr val="E6E1B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66700" y="7938"/>
            <a:ext cx="8623300" cy="725182"/>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11" name="Picture 10" descr="CSRM_Slides.jpg"/>
          <p:cNvPicPr>
            <a:picLocks noChangeAspect="1"/>
          </p:cNvPicPr>
          <p:nvPr userDrawn="1"/>
        </p:nvPicPr>
        <p:blipFill>
          <a:blip r:embed="rId9"/>
          <a:stretch>
            <a:fillRect/>
          </a:stretch>
        </p:blipFill>
        <p:spPr>
          <a:xfrm>
            <a:off x="0" y="6120384"/>
            <a:ext cx="9144000" cy="737616"/>
          </a:xfrm>
          <a:prstGeom prst="rect">
            <a:avLst/>
          </a:prstGeom>
        </p:spPr>
      </p:pic>
      <p:sp>
        <p:nvSpPr>
          <p:cNvPr id="12" name="TextBox 11"/>
          <p:cNvSpPr txBox="1"/>
          <p:nvPr userDrawn="1"/>
        </p:nvSpPr>
        <p:spPr>
          <a:xfrm>
            <a:off x="8550038" y="6437884"/>
            <a:ext cx="581262" cy="276999"/>
          </a:xfrm>
          <a:prstGeom prst="rect">
            <a:avLst/>
          </a:prstGeom>
          <a:noFill/>
        </p:spPr>
        <p:txBody>
          <a:bodyPr wrap="square" rtlCol="0">
            <a:spAutoFit/>
          </a:bodyPr>
          <a:lstStyle/>
          <a:p>
            <a:pPr algn="ctr"/>
            <a:fld id="{2F7E9BE9-BA4F-5448-8B9A-C72150BA332B}" type="slidenum">
              <a:rPr lang="en-US" sz="1200" b="1">
                <a:solidFill>
                  <a:prstClr val="white"/>
                </a:solidFill>
                <a:latin typeface="Arial"/>
                <a:cs typeface="Arial"/>
              </a:rPr>
              <a:pPr algn="ctr"/>
              <a:t>‹#›</a:t>
            </a:fld>
            <a:endParaRPr lang="en-US" sz="1200" b="1">
              <a:solidFill>
                <a:prstClr val="white"/>
              </a:solidFill>
              <a:latin typeface="Arial"/>
              <a:cs typeface="Arial"/>
            </a:endParaRPr>
          </a:p>
        </p:txBody>
      </p:sp>
      <p:pic>
        <p:nvPicPr>
          <p:cNvPr id="7" name="Picture 6" descr="JKMRC_FirstPage.jpg"/>
          <p:cNvPicPr>
            <a:picLocks noChangeAspect="1"/>
          </p:cNvPicPr>
          <p:nvPr userDrawn="1"/>
        </p:nvPicPr>
        <p:blipFill rotWithShape="1">
          <a:blip r:embed="rId10"/>
          <a:srcRect l="76408" t="31702" r="7577" b="57569"/>
          <a:stretch/>
        </p:blipFill>
        <p:spPr>
          <a:xfrm>
            <a:off x="6973842" y="6119056"/>
            <a:ext cx="1482073" cy="7439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49" r:id="rId4"/>
    <p:sldLayoutId id="2147483652" r:id="rId5"/>
    <p:sldLayoutId id="2147483653" r:id="rId6"/>
    <p:sldLayoutId id="2147483658" r:id="rId7"/>
  </p:sldLayoutIdLst>
  <p:hf hdr="0" ftr="0" dt="0"/>
  <p:txStyles>
    <p:titleStyle>
      <a:lvl1pPr algn="l" defTabSz="457200" rtl="0" eaLnBrk="1" latinLnBrk="0" hangingPunct="1">
        <a:spcBef>
          <a:spcPct val="0"/>
        </a:spcBef>
        <a:buNone/>
        <a:defRPr sz="2800" b="1" kern="1200">
          <a:solidFill>
            <a:srgbClr val="B4503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kern="1200" baseline="0">
          <a:solidFill>
            <a:srgbClr val="D63E2A"/>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rm.uq.edu.au/publications?task=download&amp;file=pub_link&amp;id=169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dropbox.com/sh/rv3dyq3h98gf4eo/AAB8xxSjrqnl3Sj8WIyjxR89a?dl=0"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49387" y="3564490"/>
            <a:ext cx="7675418" cy="1899353"/>
          </a:xfrm>
        </p:spPr>
        <p:txBody>
          <a:bodyPr>
            <a:normAutofit/>
          </a:bodyPr>
          <a:lstStyle/>
          <a:p>
            <a:r>
              <a:rPr lang="en-AU" sz="2000" dirty="0"/>
              <a:t>Comparative </a:t>
            </a:r>
            <a:r>
              <a:rPr lang="en-AU" sz="2000" dirty="0" smtClean="0"/>
              <a:t>Analysis </a:t>
            </a:r>
            <a:r>
              <a:rPr lang="en-AU" sz="2000" dirty="0"/>
              <a:t>of </a:t>
            </a:r>
            <a:r>
              <a:rPr lang="en-AU" sz="2000" dirty="0" smtClean="0"/>
              <a:t>Legal </a:t>
            </a:r>
            <a:r>
              <a:rPr lang="en-AU" sz="2000" dirty="0"/>
              <a:t>and </a:t>
            </a:r>
            <a:r>
              <a:rPr lang="en-AU" sz="2000" dirty="0" smtClean="0"/>
              <a:t>Regulatory Frameworks </a:t>
            </a:r>
            <a:r>
              <a:rPr lang="en-AU" sz="2000" dirty="0"/>
              <a:t>for </a:t>
            </a:r>
            <a:r>
              <a:rPr lang="en-AU" sz="2000" dirty="0" smtClean="0"/>
              <a:t>Resettlement </a:t>
            </a:r>
            <a:r>
              <a:rPr lang="en-AU" sz="2000" dirty="0"/>
              <a:t>in the </a:t>
            </a:r>
            <a:r>
              <a:rPr lang="en-AU" sz="2000" dirty="0" smtClean="0"/>
              <a:t>Global Mining Industry</a:t>
            </a:r>
            <a:r>
              <a:rPr lang="en-AU" dirty="0" smtClean="0"/>
              <a:t/>
            </a:r>
            <a:br>
              <a:rPr lang="en-AU" dirty="0" smtClean="0"/>
            </a:br>
            <a:r>
              <a:rPr lang="en-AU" sz="1800" b="0" i="1" dirty="0" smtClean="0"/>
              <a:t>Summary </a:t>
            </a:r>
            <a:r>
              <a:rPr lang="en-AU" sz="1800" b="0" i="1" dirty="0" smtClean="0"/>
              <a:t>Presentation</a:t>
            </a:r>
            <a:endParaRPr lang="en-US" sz="1800" b="0" i="1" dirty="0"/>
          </a:p>
        </p:txBody>
      </p:sp>
      <p:sp>
        <p:nvSpPr>
          <p:cNvPr id="7" name="Subtitle 6"/>
          <p:cNvSpPr>
            <a:spLocks noGrp="1"/>
          </p:cNvSpPr>
          <p:nvPr>
            <p:ph type="subTitle" idx="1"/>
          </p:nvPr>
        </p:nvSpPr>
        <p:spPr>
          <a:xfrm>
            <a:off x="549387" y="5125793"/>
            <a:ext cx="4527755" cy="1210614"/>
          </a:xfrm>
        </p:spPr>
        <p:txBody>
          <a:bodyPr>
            <a:normAutofit/>
          </a:bodyPr>
          <a:lstStyle/>
          <a:p>
            <a:r>
              <a:rPr lang="en-US" sz="1600" dirty="0" smtClean="0"/>
              <a:t>Dr Vlado Vivoda</a:t>
            </a:r>
          </a:p>
          <a:p>
            <a:r>
              <a:rPr lang="en-US" sz="1600" dirty="0" smtClean="0"/>
              <a:t>Associate Professor John Owen</a:t>
            </a:r>
          </a:p>
          <a:p>
            <a:r>
              <a:rPr lang="en-US" sz="1600" dirty="0" smtClean="0"/>
              <a:t>Professor Deanna Kemp</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270" y="752036"/>
            <a:ext cx="8620000" cy="5326792"/>
          </a:xfrm>
        </p:spPr>
        <p:txBody>
          <a:bodyPr>
            <a:normAutofit/>
          </a:bodyPr>
          <a:lstStyle/>
          <a:p>
            <a:pPr>
              <a:spcBef>
                <a:spcPts val="800"/>
              </a:spcBef>
            </a:pPr>
            <a:r>
              <a:rPr lang="en-AU" sz="2800" dirty="0" smtClean="0"/>
              <a:t>Land </a:t>
            </a:r>
            <a:r>
              <a:rPr lang="en-AU" sz="2800" dirty="0"/>
              <a:t>tenure, land </a:t>
            </a:r>
            <a:r>
              <a:rPr lang="en-AU" sz="2800" dirty="0" smtClean="0"/>
              <a:t>rights </a:t>
            </a:r>
            <a:r>
              <a:rPr lang="en-AU" sz="2800" dirty="0"/>
              <a:t>and eminent </a:t>
            </a:r>
            <a:r>
              <a:rPr lang="en-AU" sz="2800" dirty="0" smtClean="0"/>
              <a:t>domain</a:t>
            </a:r>
          </a:p>
          <a:p>
            <a:pPr lvl="1">
              <a:spcBef>
                <a:spcPts val="800"/>
              </a:spcBef>
            </a:pPr>
            <a:r>
              <a:rPr lang="en-AU" sz="2400" dirty="0" smtClean="0"/>
              <a:t>All </a:t>
            </a:r>
            <a:r>
              <a:rPr lang="en-AU" sz="2400" dirty="0"/>
              <a:t>of the case study countries have constitutional provisions to guide the government in taking land for public interest purposes, including development projects, where no viable alternatives exist. </a:t>
            </a:r>
            <a:endParaRPr lang="en-AU" sz="2400" dirty="0" smtClean="0"/>
          </a:p>
          <a:p>
            <a:pPr>
              <a:spcBef>
                <a:spcPts val="800"/>
              </a:spcBef>
            </a:pPr>
            <a:r>
              <a:rPr lang="en-AU" sz="2800" dirty="0" smtClean="0"/>
              <a:t>National frameworks</a:t>
            </a:r>
          </a:p>
          <a:p>
            <a:pPr lvl="1">
              <a:spcBef>
                <a:spcPts val="800"/>
              </a:spcBef>
            </a:pPr>
            <a:r>
              <a:rPr lang="en-AU" sz="2400" dirty="0" smtClean="0"/>
              <a:t>An overview of land </a:t>
            </a:r>
            <a:r>
              <a:rPr lang="en-AU" sz="2400" dirty="0"/>
              <a:t>tenure systems and national legal and regulatory frameworks in the mining sector, without specific reference to </a:t>
            </a:r>
            <a:r>
              <a:rPr lang="en-AU" sz="2400" dirty="0" smtClean="0"/>
              <a:t>resettlement.</a:t>
            </a:r>
          </a:p>
        </p:txBody>
      </p:sp>
      <p:sp>
        <p:nvSpPr>
          <p:cNvPr id="3" name="Title 2"/>
          <p:cNvSpPr>
            <a:spLocks noGrp="1"/>
          </p:cNvSpPr>
          <p:nvPr>
            <p:ph type="title"/>
          </p:nvPr>
        </p:nvSpPr>
        <p:spPr>
          <a:xfrm>
            <a:off x="539143" y="73193"/>
            <a:ext cx="8411673" cy="678842"/>
          </a:xfrm>
        </p:spPr>
        <p:txBody>
          <a:bodyPr>
            <a:noAutofit/>
          </a:bodyPr>
          <a:lstStyle/>
          <a:p>
            <a:r>
              <a:rPr lang="en-AU" dirty="0" smtClean="0"/>
              <a:t>Land </a:t>
            </a:r>
            <a:r>
              <a:rPr lang="en-AU" dirty="0"/>
              <a:t>tenure systems and national frameworks</a:t>
            </a:r>
          </a:p>
        </p:txBody>
      </p:sp>
    </p:spTree>
    <p:extLst>
      <p:ext uri="{BB962C8B-B14F-4D97-AF65-F5344CB8AC3E}">
        <p14:creationId xmlns:p14="http://schemas.microsoft.com/office/powerpoint/2010/main" val="39483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939" y="285490"/>
            <a:ext cx="11996615" cy="5998308"/>
          </a:xfrm>
          <a:prstGeom prst="rect">
            <a:avLst/>
          </a:prstGeom>
        </p:spPr>
      </p:pic>
      <p:sp>
        <p:nvSpPr>
          <p:cNvPr id="7" name="Rectangle 6"/>
          <p:cNvSpPr/>
          <p:nvPr/>
        </p:nvSpPr>
        <p:spPr>
          <a:xfrm>
            <a:off x="-16920" y="-261257"/>
            <a:ext cx="9160920" cy="7377673"/>
          </a:xfrm>
          <a:prstGeom prst="rect">
            <a:avLst/>
          </a:prstGeom>
          <a:gradFill>
            <a:gsLst>
              <a:gs pos="0">
                <a:schemeClr val="dk1">
                  <a:tint val="100000"/>
                  <a:shade val="100000"/>
                  <a:satMod val="130000"/>
                </a:schemeClr>
              </a:gs>
              <a:gs pos="100000">
                <a:schemeClr val="tx1">
                  <a:alpha val="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AU" dirty="0">
                <a:effectLst>
                  <a:outerShdw blurRad="38100" dist="38100" dir="2700000" algn="tl">
                    <a:srgbClr val="000000">
                      <a:alpha val="43137"/>
                    </a:srgbClr>
                  </a:outerShdw>
                </a:effectLst>
              </a:rPr>
              <a:t>Comparative review of national frameworks</a:t>
            </a:r>
          </a:p>
        </p:txBody>
      </p:sp>
    </p:spTree>
    <p:extLst>
      <p:ext uri="{BB962C8B-B14F-4D97-AF65-F5344CB8AC3E}">
        <p14:creationId xmlns:p14="http://schemas.microsoft.com/office/powerpoint/2010/main" val="1672469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1908" y="752035"/>
            <a:ext cx="7168908" cy="5610128"/>
          </a:xfrm>
        </p:spPr>
        <p:txBody>
          <a:bodyPr>
            <a:normAutofit/>
          </a:bodyPr>
          <a:lstStyle/>
          <a:p>
            <a:pPr marL="0" indent="0">
              <a:spcBef>
                <a:spcPts val="800"/>
              </a:spcBef>
              <a:buNone/>
            </a:pPr>
            <a:r>
              <a:rPr lang="en-AU" sz="2400" dirty="0" smtClean="0"/>
              <a:t>Requirements </a:t>
            </a:r>
            <a:r>
              <a:rPr lang="en-AU" sz="2400" dirty="0" smtClean="0"/>
              <a:t>for compensation</a:t>
            </a:r>
          </a:p>
          <a:p>
            <a:pPr lvl="1">
              <a:spcBef>
                <a:spcPts val="800"/>
              </a:spcBef>
            </a:pPr>
            <a:r>
              <a:rPr lang="en-AU" dirty="0"/>
              <a:t>For each of the jurisdictions surveyed, the landholder is entitled to compensation for losses suffered when the government acquires land for public </a:t>
            </a:r>
            <a:r>
              <a:rPr lang="en-AU" dirty="0" smtClean="0"/>
              <a:t>use.</a:t>
            </a:r>
          </a:p>
          <a:p>
            <a:pPr lvl="1">
              <a:spcBef>
                <a:spcPts val="800"/>
              </a:spcBef>
            </a:pPr>
            <a:r>
              <a:rPr lang="en-AU" dirty="0" smtClean="0"/>
              <a:t>The </a:t>
            </a:r>
            <a:r>
              <a:rPr lang="en-AU" dirty="0"/>
              <a:t>type of land rights held by citizens </a:t>
            </a:r>
            <a:r>
              <a:rPr lang="en-AU" dirty="0" smtClean="0"/>
              <a:t>determine </a:t>
            </a:r>
            <a:r>
              <a:rPr lang="en-AU" dirty="0"/>
              <a:t>how land is acquired and the level of compensation made by the </a:t>
            </a:r>
            <a:r>
              <a:rPr lang="en-AU" dirty="0" smtClean="0"/>
              <a:t>government (see notes for further detail)</a:t>
            </a:r>
          </a:p>
          <a:p>
            <a:pPr lvl="1">
              <a:spcBef>
                <a:spcPts val="800"/>
              </a:spcBef>
            </a:pPr>
            <a:r>
              <a:rPr lang="en-AU" dirty="0" smtClean="0"/>
              <a:t>In </a:t>
            </a:r>
            <a:r>
              <a:rPr lang="en-AU" dirty="0"/>
              <a:t>Botswana, Chile, Côte d’Ivoire, </a:t>
            </a:r>
            <a:r>
              <a:rPr lang="en-AU" dirty="0" smtClean="0"/>
              <a:t>PNG and </a:t>
            </a:r>
            <a:r>
              <a:rPr lang="en-AU" dirty="0"/>
              <a:t>Peru, compensation is primarily based on the agreed or fair market value (FMV) of the land at the time of the </a:t>
            </a:r>
            <a:r>
              <a:rPr lang="en-AU" dirty="0" smtClean="0"/>
              <a:t>acquisition.</a:t>
            </a:r>
          </a:p>
          <a:p>
            <a:pPr lvl="1">
              <a:spcBef>
                <a:spcPts val="800"/>
              </a:spcBef>
            </a:pPr>
            <a:r>
              <a:rPr lang="en-AU" dirty="0" smtClean="0"/>
              <a:t>Ghana </a:t>
            </a:r>
            <a:r>
              <a:rPr lang="en-AU" dirty="0"/>
              <a:t>has established alternative approaches to calculating compensation, which can be applied in cases where land markets are weak or non-existent.</a:t>
            </a:r>
            <a:endParaRPr lang="en-AU" dirty="0" smtClean="0"/>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5" name="TextBox 4"/>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rgbClr val="D63E2A"/>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24090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81908" y="752035"/>
            <a:ext cx="7014361" cy="5468461"/>
          </a:xfrm>
        </p:spPr>
        <p:txBody>
          <a:bodyPr>
            <a:normAutofit lnSpcReduction="10000"/>
          </a:bodyPr>
          <a:lstStyle/>
          <a:p>
            <a:pPr marL="0" indent="0">
              <a:spcBef>
                <a:spcPts val="800"/>
              </a:spcBef>
              <a:buNone/>
            </a:pPr>
            <a:r>
              <a:rPr lang="en-AU" sz="2400" dirty="0" smtClean="0"/>
              <a:t>Requirements </a:t>
            </a:r>
            <a:r>
              <a:rPr lang="en-AU" sz="2400" dirty="0" smtClean="0"/>
              <a:t>for compensation (continued)</a:t>
            </a:r>
          </a:p>
          <a:p>
            <a:pPr lvl="1">
              <a:spcBef>
                <a:spcPts val="800"/>
              </a:spcBef>
            </a:pPr>
            <a:r>
              <a:rPr lang="en-AU" sz="1900" dirty="0"/>
              <a:t>Laws in Botswana, Côte d’Ivoire, Ghana and </a:t>
            </a:r>
            <a:r>
              <a:rPr lang="en-AU" sz="1900" dirty="0" smtClean="0"/>
              <a:t>PNG allow </a:t>
            </a:r>
            <a:r>
              <a:rPr lang="en-AU" sz="1900" dirty="0"/>
              <a:t>affected populations to negotiate compensation levels directly with developers</a:t>
            </a:r>
            <a:r>
              <a:rPr lang="en-AU" sz="1900" dirty="0" smtClean="0"/>
              <a:t>.</a:t>
            </a:r>
          </a:p>
          <a:p>
            <a:pPr lvl="1">
              <a:spcBef>
                <a:spcPts val="800"/>
              </a:spcBef>
            </a:pPr>
            <a:r>
              <a:rPr lang="en-AU" sz="1900" dirty="0" smtClean="0"/>
              <a:t>Laws </a:t>
            </a:r>
            <a:r>
              <a:rPr lang="en-AU" sz="1900" dirty="0"/>
              <a:t>in Chile and Peru do not provide affected populations with a legal basis for negotiating compensation amounts with resource developers or the state</a:t>
            </a:r>
            <a:r>
              <a:rPr lang="en-AU" sz="1900" dirty="0" smtClean="0"/>
              <a:t>.</a:t>
            </a:r>
          </a:p>
          <a:p>
            <a:pPr lvl="1">
              <a:spcBef>
                <a:spcPts val="800"/>
              </a:spcBef>
            </a:pPr>
            <a:r>
              <a:rPr lang="en-AU" sz="1900" dirty="0" smtClean="0"/>
              <a:t>Ghana </a:t>
            </a:r>
            <a:r>
              <a:rPr lang="en-AU" sz="1900" dirty="0"/>
              <a:t>is the only </a:t>
            </a:r>
            <a:r>
              <a:rPr lang="en-AU" sz="1900" dirty="0" smtClean="0"/>
              <a:t>surveyed country </a:t>
            </a:r>
            <a:r>
              <a:rPr lang="en-AU" sz="1900" dirty="0"/>
              <a:t>that has laws that provide affected populations with a right to opt for alternative land instead of, or in addition to, </a:t>
            </a:r>
            <a:r>
              <a:rPr lang="en-AU" sz="1900" dirty="0" smtClean="0"/>
              <a:t>compensation.</a:t>
            </a:r>
          </a:p>
          <a:p>
            <a:pPr lvl="1">
              <a:spcBef>
                <a:spcPts val="800"/>
              </a:spcBef>
            </a:pPr>
            <a:r>
              <a:rPr lang="en-AU" sz="1900" dirty="0" smtClean="0"/>
              <a:t>In other countries</a:t>
            </a:r>
            <a:r>
              <a:rPr lang="en-AU" sz="1900" dirty="0"/>
              <a:t>, compensation must be paid in cash and once paid the process of compensation is considered to be complete. </a:t>
            </a:r>
            <a:endParaRPr lang="en-AU" sz="1900" dirty="0" smtClean="0"/>
          </a:p>
          <a:p>
            <a:pPr lvl="1">
              <a:spcBef>
                <a:spcPts val="800"/>
              </a:spcBef>
            </a:pPr>
            <a:r>
              <a:rPr lang="en-AU" sz="1900" dirty="0" smtClean="0"/>
              <a:t>In </a:t>
            </a:r>
            <a:r>
              <a:rPr lang="en-AU" sz="1900" dirty="0"/>
              <a:t>all surveyed countries, informal occupants are not entitled to compensation for the expropriated land.</a:t>
            </a:r>
            <a:endParaRPr lang="en-AU" sz="1900" dirty="0" smtClean="0"/>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6" name="TextBox 5"/>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rgbClr val="D63E2A"/>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7604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2584" y="752035"/>
            <a:ext cx="6873685" cy="5312703"/>
          </a:xfrm>
        </p:spPr>
        <p:txBody>
          <a:bodyPr>
            <a:normAutofit fontScale="92500" lnSpcReduction="10000"/>
          </a:bodyPr>
          <a:lstStyle/>
          <a:p>
            <a:pPr marL="0" indent="0">
              <a:spcBef>
                <a:spcPts val="800"/>
              </a:spcBef>
              <a:buNone/>
            </a:pPr>
            <a:r>
              <a:rPr lang="en-AU" sz="2800" dirty="0" smtClean="0"/>
              <a:t>Requirements </a:t>
            </a:r>
            <a:r>
              <a:rPr lang="en-AU" sz="2800" dirty="0" smtClean="0"/>
              <a:t>for resettlement</a:t>
            </a:r>
          </a:p>
          <a:p>
            <a:pPr lvl="1">
              <a:spcBef>
                <a:spcPts val="800"/>
              </a:spcBef>
            </a:pPr>
            <a:r>
              <a:rPr lang="en-AU" sz="2400" dirty="0"/>
              <a:t>None of the </a:t>
            </a:r>
            <a:r>
              <a:rPr lang="en-AU" sz="2400" dirty="0" smtClean="0"/>
              <a:t>surveyed </a:t>
            </a:r>
            <a:r>
              <a:rPr lang="en-AU" sz="2400" dirty="0"/>
              <a:t>countries </a:t>
            </a:r>
            <a:r>
              <a:rPr lang="en-AU" sz="2400" dirty="0" smtClean="0"/>
              <a:t>have </a:t>
            </a:r>
            <a:r>
              <a:rPr lang="en-AU" sz="2400" dirty="0"/>
              <a:t>a </a:t>
            </a:r>
            <a:r>
              <a:rPr lang="en-AU" sz="2400" dirty="0" smtClean="0"/>
              <a:t>national </a:t>
            </a:r>
            <a:r>
              <a:rPr lang="en-AU" sz="2400" dirty="0"/>
              <a:t>resettlement policy or a </a:t>
            </a:r>
            <a:r>
              <a:rPr lang="en-AU" sz="2400" dirty="0" smtClean="0"/>
              <a:t>law </a:t>
            </a:r>
            <a:r>
              <a:rPr lang="en-AU" sz="2400" dirty="0"/>
              <a:t>to guide </a:t>
            </a:r>
            <a:r>
              <a:rPr lang="en-AU" sz="2400" dirty="0" smtClean="0"/>
              <a:t>project-induced </a:t>
            </a:r>
            <a:r>
              <a:rPr lang="en-AU" sz="2400" dirty="0"/>
              <a:t>resettlement. </a:t>
            </a:r>
            <a:r>
              <a:rPr lang="en-AU" sz="2400" dirty="0" smtClean="0"/>
              <a:t>PNG </a:t>
            </a:r>
            <a:r>
              <a:rPr lang="en-AU" sz="2400" dirty="0"/>
              <a:t>has a draft </a:t>
            </a:r>
            <a:r>
              <a:rPr lang="en-AU" sz="2400" dirty="0" smtClean="0"/>
              <a:t>policy framework. </a:t>
            </a:r>
          </a:p>
          <a:p>
            <a:pPr lvl="1">
              <a:spcBef>
                <a:spcPts val="800"/>
              </a:spcBef>
            </a:pPr>
            <a:r>
              <a:rPr lang="en-AU" sz="2400" dirty="0" smtClean="0"/>
              <a:t>Ghana </a:t>
            </a:r>
            <a:r>
              <a:rPr lang="en-AU" sz="2400" dirty="0"/>
              <a:t>is the only country surveyed that has regulations specifically related to resettlement in the mining sector. </a:t>
            </a:r>
            <a:endParaRPr lang="en-AU" sz="2400" dirty="0" smtClean="0"/>
          </a:p>
          <a:p>
            <a:pPr lvl="1">
              <a:spcBef>
                <a:spcPts val="800"/>
              </a:spcBef>
            </a:pPr>
            <a:r>
              <a:rPr lang="en-AU" sz="2400" dirty="0" smtClean="0"/>
              <a:t>In </a:t>
            </a:r>
            <a:r>
              <a:rPr lang="en-AU" sz="2400" dirty="0"/>
              <a:t>all countries, with the exclusion of </a:t>
            </a:r>
            <a:r>
              <a:rPr lang="en-AU" sz="2400" dirty="0" smtClean="0"/>
              <a:t>Ghana:</a:t>
            </a:r>
          </a:p>
          <a:p>
            <a:pPr lvl="2">
              <a:spcBef>
                <a:spcPts val="800"/>
              </a:spcBef>
            </a:pPr>
            <a:r>
              <a:rPr lang="en-AU" sz="2000" dirty="0" smtClean="0"/>
              <a:t>mining </a:t>
            </a:r>
            <a:r>
              <a:rPr lang="en-AU" sz="2000" dirty="0"/>
              <a:t>regimes do not regulate the processes of resettlement and relocation in a clear and specific </a:t>
            </a:r>
            <a:r>
              <a:rPr lang="en-AU" sz="2000" dirty="0" smtClean="0"/>
              <a:t>manner;</a:t>
            </a:r>
          </a:p>
          <a:p>
            <a:pPr lvl="2">
              <a:spcBef>
                <a:spcPts val="800"/>
              </a:spcBef>
            </a:pPr>
            <a:r>
              <a:rPr lang="en-AU" sz="2000" dirty="0" smtClean="0"/>
              <a:t>the </a:t>
            </a:r>
            <a:r>
              <a:rPr lang="en-AU" sz="2000" dirty="0"/>
              <a:t>law is silent on whether resettlement is a measure of last resort; </a:t>
            </a:r>
            <a:r>
              <a:rPr lang="en-AU" sz="2000" dirty="0" smtClean="0"/>
              <a:t>and</a:t>
            </a:r>
          </a:p>
          <a:p>
            <a:pPr lvl="2">
              <a:spcBef>
                <a:spcPts val="800"/>
              </a:spcBef>
            </a:pPr>
            <a:r>
              <a:rPr lang="en-AU" sz="2000" dirty="0" smtClean="0"/>
              <a:t>there </a:t>
            </a:r>
            <a:r>
              <a:rPr lang="en-AU" sz="2000" dirty="0"/>
              <a:t>are no legal provisions to monitor or evaluate resettlement</a:t>
            </a:r>
            <a:r>
              <a:rPr lang="en-AU" sz="2000" dirty="0" smtClean="0"/>
              <a:t>.</a:t>
            </a:r>
            <a:endParaRPr lang="en-AU" sz="2000" dirty="0"/>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rgbClr val="D63E2A"/>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35730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02338" y="752036"/>
            <a:ext cx="6693932" cy="5234550"/>
          </a:xfrm>
        </p:spPr>
        <p:txBody>
          <a:bodyPr>
            <a:normAutofit/>
          </a:bodyPr>
          <a:lstStyle/>
          <a:p>
            <a:pPr marL="0" indent="0">
              <a:spcBef>
                <a:spcPts val="800"/>
              </a:spcBef>
              <a:buNone/>
            </a:pPr>
            <a:r>
              <a:rPr lang="en-AU" sz="2400" dirty="0" smtClean="0"/>
              <a:t>Approach </a:t>
            </a:r>
            <a:r>
              <a:rPr lang="en-AU" sz="2400" dirty="0" smtClean="0"/>
              <a:t>to livelihoods</a:t>
            </a:r>
          </a:p>
          <a:p>
            <a:pPr lvl="1">
              <a:spcBef>
                <a:spcPts val="800"/>
              </a:spcBef>
            </a:pPr>
            <a:r>
              <a:rPr lang="en-AU" sz="2200" dirty="0"/>
              <a:t>Ghana is the only surveyed country in which laws and regulations address livelihood </a:t>
            </a:r>
            <a:r>
              <a:rPr lang="en-AU" sz="2200" dirty="0" smtClean="0"/>
              <a:t>restoration. Legislation requires that </a:t>
            </a:r>
            <a:r>
              <a:rPr lang="en-AU" sz="2200" dirty="0"/>
              <a:t>displaced people are resettled to suitable alternative land and that their livelihoods and living standards are </a:t>
            </a:r>
            <a:r>
              <a:rPr lang="en-AU" sz="2200" dirty="0" smtClean="0"/>
              <a:t>improved.</a:t>
            </a:r>
          </a:p>
          <a:p>
            <a:pPr lvl="1">
              <a:spcBef>
                <a:spcPts val="800"/>
              </a:spcBef>
            </a:pPr>
            <a:r>
              <a:rPr lang="en-AU" sz="2200" dirty="0" smtClean="0"/>
              <a:t>Legal </a:t>
            </a:r>
            <a:r>
              <a:rPr lang="en-AU" sz="2200" dirty="0"/>
              <a:t>and regulatory instruments in other surveyed countries do not have a legal or regulatory requirement for livelihood restoration and do not prescribe measures of ‘full replacement cost’ or ‘standard of living</a:t>
            </a:r>
            <a:r>
              <a:rPr lang="en-AU" sz="2200" dirty="0" smtClean="0"/>
              <a:t>’.</a:t>
            </a:r>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rgbClr val="D63E2A"/>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374425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5"/>
            <a:ext cx="6748757" cy="5468461"/>
          </a:xfrm>
        </p:spPr>
        <p:txBody>
          <a:bodyPr>
            <a:normAutofit/>
          </a:bodyPr>
          <a:lstStyle/>
          <a:p>
            <a:pPr marL="0" indent="0">
              <a:spcBef>
                <a:spcPts val="800"/>
              </a:spcBef>
              <a:buNone/>
            </a:pPr>
            <a:r>
              <a:rPr lang="en-AU" dirty="0" smtClean="0"/>
              <a:t>Approach </a:t>
            </a:r>
            <a:r>
              <a:rPr lang="en-AU" dirty="0"/>
              <a:t>to </a:t>
            </a:r>
            <a:r>
              <a:rPr lang="en-AU" dirty="0" smtClean="0"/>
              <a:t>human </a:t>
            </a:r>
            <a:r>
              <a:rPr lang="en-AU" dirty="0"/>
              <a:t>rights and vulnerable </a:t>
            </a:r>
            <a:r>
              <a:rPr lang="en-AU" dirty="0" smtClean="0"/>
              <a:t>groups</a:t>
            </a:r>
          </a:p>
          <a:p>
            <a:pPr lvl="1">
              <a:spcBef>
                <a:spcPts val="800"/>
              </a:spcBef>
            </a:pPr>
            <a:r>
              <a:rPr lang="en-AU" sz="1900" dirty="0" smtClean="0"/>
              <a:t>In </a:t>
            </a:r>
            <a:r>
              <a:rPr lang="en-AU" sz="1900" dirty="0"/>
              <a:t>Chile and Peru, the ILO Convention 169 requires free, prior and informed consent (FPIC) in cases involving the relocation of </a:t>
            </a:r>
            <a:r>
              <a:rPr lang="en-AU" sz="1900" dirty="0" smtClean="0"/>
              <a:t>Indigenous </a:t>
            </a:r>
            <a:r>
              <a:rPr lang="en-AU" sz="1900" dirty="0"/>
              <a:t>and tribal peoples.</a:t>
            </a:r>
          </a:p>
          <a:p>
            <a:pPr lvl="1">
              <a:spcBef>
                <a:spcPts val="800"/>
              </a:spcBef>
            </a:pPr>
            <a:r>
              <a:rPr lang="en-AU" sz="1900" dirty="0"/>
              <a:t>In other surveyed countries, legal and regulatory systems do not provide for any form of special </a:t>
            </a:r>
            <a:r>
              <a:rPr lang="en-AU" sz="1900" dirty="0" smtClean="0"/>
              <a:t>assistance </a:t>
            </a:r>
            <a:r>
              <a:rPr lang="en-AU" sz="1900" dirty="0"/>
              <a:t>for vulnerable groups affected by </a:t>
            </a:r>
            <a:r>
              <a:rPr lang="en-AU" sz="1900" dirty="0" smtClean="0"/>
              <a:t>mining projects.</a:t>
            </a:r>
          </a:p>
          <a:p>
            <a:pPr lvl="1">
              <a:spcBef>
                <a:spcPts val="800"/>
              </a:spcBef>
            </a:pPr>
            <a:r>
              <a:rPr lang="en-AU" sz="1900" dirty="0" smtClean="0"/>
              <a:t>Formal </a:t>
            </a:r>
            <a:r>
              <a:rPr lang="en-AU" sz="1900" dirty="0"/>
              <a:t>systems mainly favour project affected persons with legal titles to land over those </a:t>
            </a:r>
            <a:r>
              <a:rPr lang="en-AU" sz="1900" dirty="0" smtClean="0"/>
              <a:t>without </a:t>
            </a:r>
            <a:r>
              <a:rPr lang="en-AU" sz="1900" dirty="0"/>
              <a:t>recognisable legal right or </a:t>
            </a:r>
            <a:r>
              <a:rPr lang="en-AU" sz="1900" dirty="0" smtClean="0"/>
              <a:t>claim.</a:t>
            </a:r>
          </a:p>
          <a:p>
            <a:pPr lvl="1">
              <a:spcBef>
                <a:spcPts val="800"/>
              </a:spcBef>
            </a:pPr>
            <a:r>
              <a:rPr lang="en-AU" sz="1900" dirty="0" smtClean="0"/>
              <a:t>The </a:t>
            </a:r>
            <a:r>
              <a:rPr lang="en-AU" sz="1900" dirty="0"/>
              <a:t>legal frameworks of Botswana, Chile, Côte d’Ivoire, Ghana and Peru do not grant communities with unregistered customary tenure the right to obtain compensation when their land is expropriated</a:t>
            </a:r>
            <a:r>
              <a:rPr lang="en-AU" sz="1900" dirty="0" smtClean="0"/>
              <a:t>.</a:t>
            </a:r>
            <a:endParaRPr lang="en-AU" sz="1900" dirty="0"/>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rgbClr val="D63E2A"/>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425592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748757" cy="5078312"/>
          </a:xfrm>
        </p:spPr>
        <p:txBody>
          <a:bodyPr>
            <a:noAutofit/>
          </a:bodyPr>
          <a:lstStyle/>
          <a:p>
            <a:pPr marL="0" indent="0">
              <a:spcBef>
                <a:spcPts val="800"/>
              </a:spcBef>
              <a:buNone/>
            </a:pPr>
            <a:r>
              <a:rPr lang="en-AU" dirty="0" smtClean="0"/>
              <a:t>Public </a:t>
            </a:r>
            <a:r>
              <a:rPr lang="en-AU" dirty="0"/>
              <a:t>participation, consultation and information disclosure</a:t>
            </a:r>
            <a:endParaRPr lang="en-AU" dirty="0" smtClean="0"/>
          </a:p>
          <a:p>
            <a:pPr lvl="1">
              <a:spcBef>
                <a:spcPts val="800"/>
              </a:spcBef>
            </a:pPr>
            <a:r>
              <a:rPr lang="en-AU" dirty="0"/>
              <a:t>With the exception of </a:t>
            </a:r>
            <a:r>
              <a:rPr lang="en-AU" dirty="0" smtClean="0"/>
              <a:t>Ghana, </a:t>
            </a:r>
            <a:r>
              <a:rPr lang="en-AU" dirty="0"/>
              <a:t>there are no legal mechanisms requiring proponents to consult with affected communities or to discuss resettlement </a:t>
            </a:r>
            <a:r>
              <a:rPr lang="en-AU" dirty="0" smtClean="0"/>
              <a:t>alternatives.</a:t>
            </a:r>
          </a:p>
          <a:p>
            <a:pPr lvl="1">
              <a:spcBef>
                <a:spcPts val="800"/>
              </a:spcBef>
            </a:pPr>
            <a:r>
              <a:rPr lang="en-AU" dirty="0" smtClean="0"/>
              <a:t>Legal </a:t>
            </a:r>
            <a:r>
              <a:rPr lang="en-AU" dirty="0"/>
              <a:t>provisions in Chile and Peru require proponents to consult with </a:t>
            </a:r>
            <a:r>
              <a:rPr lang="en-AU" dirty="0" smtClean="0"/>
              <a:t>Indigenous </a:t>
            </a:r>
            <a:r>
              <a:rPr lang="en-AU" dirty="0"/>
              <a:t>peoples on significant project </a:t>
            </a:r>
            <a:r>
              <a:rPr lang="en-AU" dirty="0" smtClean="0"/>
              <a:t>impacts.</a:t>
            </a:r>
          </a:p>
          <a:p>
            <a:pPr lvl="1">
              <a:spcBef>
                <a:spcPts val="800"/>
              </a:spcBef>
            </a:pPr>
            <a:r>
              <a:rPr lang="en-AU" dirty="0" smtClean="0"/>
              <a:t>Ghana’s legislation recommends </a:t>
            </a:r>
            <a:r>
              <a:rPr lang="en-AU" dirty="0"/>
              <a:t>the fair representation of all key stakeholders in negotiations for compensation and </a:t>
            </a:r>
            <a:r>
              <a:rPr lang="en-AU" dirty="0" smtClean="0"/>
              <a:t>resettlement. There </a:t>
            </a:r>
            <a:r>
              <a:rPr lang="en-AU" dirty="0"/>
              <a:t>is no </a:t>
            </a:r>
            <a:r>
              <a:rPr lang="en-AU" dirty="0" smtClean="0"/>
              <a:t>legal provision for </a:t>
            </a:r>
            <a:r>
              <a:rPr lang="en-AU" dirty="0"/>
              <a:t>communities to reject </a:t>
            </a:r>
            <a:r>
              <a:rPr lang="en-AU" dirty="0" smtClean="0"/>
              <a:t>compensation and the </a:t>
            </a:r>
            <a:r>
              <a:rPr lang="en-AU" dirty="0"/>
              <a:t>request for resettlement</a:t>
            </a:r>
            <a:r>
              <a:rPr lang="en-AU" dirty="0" smtClean="0"/>
              <a:t>.</a:t>
            </a:r>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rgbClr val="D63E2A"/>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1308506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5"/>
            <a:ext cx="7096487" cy="5610127"/>
          </a:xfrm>
        </p:spPr>
        <p:txBody>
          <a:bodyPr>
            <a:noAutofit/>
          </a:bodyPr>
          <a:lstStyle/>
          <a:p>
            <a:pPr marL="0" indent="0">
              <a:spcBef>
                <a:spcPts val="800"/>
              </a:spcBef>
              <a:buNone/>
            </a:pPr>
            <a:r>
              <a:rPr lang="en-AU" dirty="0" smtClean="0"/>
              <a:t>Planning</a:t>
            </a:r>
            <a:r>
              <a:rPr lang="en-AU" dirty="0"/>
              <a:t>, monitoring and oversight </a:t>
            </a:r>
            <a:endParaRPr lang="en-AU" dirty="0" smtClean="0"/>
          </a:p>
          <a:p>
            <a:pPr lvl="1">
              <a:spcBef>
                <a:spcPts val="800"/>
              </a:spcBef>
            </a:pPr>
            <a:r>
              <a:rPr lang="en-AU" sz="1900" dirty="0"/>
              <a:t>In all surveyed countries, with the exception of Ghana, national laws and regulations do not make specific provisions for resettlement action planning and resettlement support, or for monitoring of resettlement activities</a:t>
            </a:r>
            <a:r>
              <a:rPr lang="en-AU" sz="1900" dirty="0" smtClean="0"/>
              <a:t>.</a:t>
            </a:r>
          </a:p>
          <a:p>
            <a:pPr lvl="1">
              <a:spcBef>
                <a:spcPts val="800"/>
              </a:spcBef>
            </a:pPr>
            <a:r>
              <a:rPr lang="en-AU" sz="1900" dirty="0"/>
              <a:t>In Ghana, the mining lease holder is responsible for meeting obligations imposed in the Resettlement Action Plan (RAP</a:t>
            </a:r>
            <a:r>
              <a:rPr lang="en-AU" sz="1900" dirty="0" smtClean="0"/>
              <a:t>). </a:t>
            </a:r>
            <a:r>
              <a:rPr lang="en-AU" sz="1900" dirty="0"/>
              <a:t>L</a:t>
            </a:r>
            <a:r>
              <a:rPr lang="en-AU" sz="1900" dirty="0" smtClean="0"/>
              <a:t>egislation </a:t>
            </a:r>
            <a:r>
              <a:rPr lang="en-AU" sz="1900" dirty="0"/>
              <a:t>requires that </a:t>
            </a:r>
            <a:r>
              <a:rPr lang="en-AU" sz="1900" dirty="0" smtClean="0"/>
              <a:t>a RAP has </a:t>
            </a:r>
            <a:r>
              <a:rPr lang="en-AU" sz="1900" dirty="0"/>
              <a:t>to be approved by the district planning authority </a:t>
            </a:r>
            <a:r>
              <a:rPr lang="en-AU" sz="1900" dirty="0" smtClean="0"/>
              <a:t>and then by </a:t>
            </a:r>
            <a:r>
              <a:rPr lang="en-AU" sz="1900" dirty="0"/>
              <a:t>the Mining Minister. </a:t>
            </a:r>
            <a:endParaRPr lang="en-AU" sz="1900" dirty="0" smtClean="0"/>
          </a:p>
          <a:p>
            <a:pPr lvl="1">
              <a:spcBef>
                <a:spcPts val="800"/>
              </a:spcBef>
            </a:pPr>
            <a:r>
              <a:rPr lang="en-AU" sz="1900" dirty="0" smtClean="0"/>
              <a:t>In </a:t>
            </a:r>
            <a:r>
              <a:rPr lang="en-AU" sz="1900" dirty="0"/>
              <a:t>all other countries, </a:t>
            </a:r>
            <a:r>
              <a:rPr lang="en-AU" sz="1900" dirty="0" smtClean="0"/>
              <a:t>legislation does </a:t>
            </a:r>
            <a:r>
              <a:rPr lang="en-AU" sz="1900" dirty="0"/>
              <a:t>not provide for monitoring of the affected </a:t>
            </a:r>
            <a:r>
              <a:rPr lang="en-AU" sz="1900" dirty="0" smtClean="0"/>
              <a:t>peoples </a:t>
            </a:r>
            <a:r>
              <a:rPr lang="en-AU" sz="1900" dirty="0"/>
              <a:t>after </a:t>
            </a:r>
            <a:r>
              <a:rPr lang="en-AU" sz="1900" dirty="0" smtClean="0"/>
              <a:t>compensation/resettlement. Once </a:t>
            </a:r>
            <a:r>
              <a:rPr lang="en-AU" sz="1900" dirty="0"/>
              <a:t>compensation has been paid, </a:t>
            </a:r>
            <a:r>
              <a:rPr lang="en-AU" sz="1900" dirty="0" smtClean="0"/>
              <a:t>affected </a:t>
            </a:r>
            <a:r>
              <a:rPr lang="en-AU" sz="1900" dirty="0"/>
              <a:t>peoples are free to manage their resources as they see fit</a:t>
            </a:r>
            <a:r>
              <a:rPr lang="en-AU" sz="1900" dirty="0" smtClean="0"/>
              <a:t>.</a:t>
            </a:r>
            <a:endParaRPr lang="en-AU" sz="1900" dirty="0"/>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rgbClr val="D63E2A"/>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128247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275278"/>
          </a:xfrm>
        </p:spPr>
        <p:txBody>
          <a:bodyPr>
            <a:normAutofit/>
          </a:bodyPr>
          <a:lstStyle/>
          <a:p>
            <a:pPr marL="0" indent="0">
              <a:spcBef>
                <a:spcPts val="800"/>
              </a:spcBef>
              <a:buNone/>
            </a:pPr>
            <a:r>
              <a:rPr lang="en-AU" sz="2800" dirty="0" smtClean="0"/>
              <a:t>Dispute </a:t>
            </a:r>
            <a:r>
              <a:rPr lang="en-AU" sz="2800" dirty="0" smtClean="0"/>
              <a:t>resolution and grievance mechanisms</a:t>
            </a:r>
          </a:p>
          <a:p>
            <a:pPr lvl="1">
              <a:spcBef>
                <a:spcPts val="800"/>
              </a:spcBef>
            </a:pPr>
            <a:r>
              <a:rPr lang="en-AU" sz="2200" dirty="0"/>
              <a:t>All case study countries have a formally constituted system to settle disputes that arise during the compensation process. </a:t>
            </a:r>
            <a:r>
              <a:rPr lang="en-AU" sz="2200" dirty="0" smtClean="0"/>
              <a:t> </a:t>
            </a:r>
          </a:p>
          <a:p>
            <a:pPr lvl="1">
              <a:spcBef>
                <a:spcPts val="800"/>
              </a:spcBef>
            </a:pPr>
            <a:r>
              <a:rPr lang="en-AU" sz="2200" dirty="0" smtClean="0"/>
              <a:t>Formal </a:t>
            </a:r>
            <a:r>
              <a:rPr lang="en-AU" sz="2200" dirty="0"/>
              <a:t>dispute resolution systems mainly favour project affected peoples with legal titles to land over those without legal title</a:t>
            </a:r>
            <a:r>
              <a:rPr lang="en-AU" sz="2200" dirty="0" smtClean="0"/>
              <a:t>.</a:t>
            </a:r>
          </a:p>
          <a:p>
            <a:pPr lvl="1">
              <a:spcBef>
                <a:spcPts val="800"/>
              </a:spcBef>
            </a:pPr>
            <a:r>
              <a:rPr lang="en-AU" sz="2200" dirty="0" smtClean="0"/>
              <a:t>Surveyed </a:t>
            </a:r>
            <a:r>
              <a:rPr lang="en-AU" sz="2200" dirty="0"/>
              <a:t>countries do not have legal or regulatory provisions which require project proponents to establish grievance mechanisms dedicated </a:t>
            </a:r>
            <a:r>
              <a:rPr lang="en-AU" sz="2200" dirty="0" smtClean="0"/>
              <a:t>specifically </a:t>
            </a:r>
            <a:r>
              <a:rPr lang="en-AU" sz="2200" dirty="0"/>
              <a:t>to address or investigate resettlement </a:t>
            </a:r>
            <a:r>
              <a:rPr lang="en-AU" sz="2200" dirty="0" smtClean="0"/>
              <a:t>issues.</a:t>
            </a:r>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rgbClr val="D63E2A"/>
                </a:solidFill>
              </a:rPr>
              <a:t>07</a:t>
            </a:r>
          </a:p>
          <a:p>
            <a:pPr algn="ctr"/>
            <a:r>
              <a:rPr lang="en-US" sz="3600" b="1" dirty="0" smtClean="0">
                <a:solidFill>
                  <a:schemeClr val="bg1">
                    <a:lumMod val="95000"/>
                  </a:schemeClr>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333812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idx="1"/>
          </p:nvPr>
        </p:nvSpPr>
        <p:spPr/>
        <p:txBody>
          <a:bodyPr>
            <a:normAutofit/>
          </a:bodyPr>
          <a:lstStyle/>
          <a:p>
            <a:pPr marL="457200" indent="-457200">
              <a:lnSpc>
                <a:spcPct val="150000"/>
              </a:lnSpc>
              <a:spcBef>
                <a:spcPts val="600"/>
              </a:spcBef>
              <a:buFont typeface="+mj-lt"/>
              <a:buAutoNum type="arabicPeriod"/>
            </a:pPr>
            <a:r>
              <a:rPr lang="en-AU" sz="2400" dirty="0" smtClean="0"/>
              <a:t>Introduction</a:t>
            </a:r>
          </a:p>
          <a:p>
            <a:pPr marL="457200" indent="-457200">
              <a:lnSpc>
                <a:spcPct val="150000"/>
              </a:lnSpc>
              <a:spcBef>
                <a:spcPts val="600"/>
              </a:spcBef>
              <a:buFont typeface="+mj-lt"/>
              <a:buAutoNum type="arabicPeriod"/>
            </a:pPr>
            <a:r>
              <a:rPr lang="en-AU" sz="2400" dirty="0" smtClean="0"/>
              <a:t>Land </a:t>
            </a:r>
            <a:r>
              <a:rPr lang="en-AU" sz="2400" dirty="0"/>
              <a:t>tenure systems and national </a:t>
            </a:r>
            <a:r>
              <a:rPr lang="en-AU" sz="2400" dirty="0" smtClean="0"/>
              <a:t>frameworks</a:t>
            </a:r>
          </a:p>
          <a:p>
            <a:pPr marL="457200" indent="-457200">
              <a:lnSpc>
                <a:spcPct val="150000"/>
              </a:lnSpc>
              <a:spcBef>
                <a:spcPts val="600"/>
              </a:spcBef>
              <a:buFont typeface="+mj-lt"/>
              <a:buAutoNum type="arabicPeriod"/>
            </a:pPr>
            <a:r>
              <a:rPr lang="en-AU" sz="2400" dirty="0" smtClean="0"/>
              <a:t>Comparative review of national frameworks</a:t>
            </a:r>
          </a:p>
          <a:p>
            <a:pPr marL="457200" indent="-457200">
              <a:lnSpc>
                <a:spcPct val="150000"/>
              </a:lnSpc>
              <a:spcBef>
                <a:spcPts val="600"/>
              </a:spcBef>
              <a:buFont typeface="+mj-lt"/>
              <a:buAutoNum type="arabicPeriod"/>
            </a:pPr>
            <a:r>
              <a:rPr lang="en-AU" sz="2400" dirty="0" smtClean="0"/>
              <a:t>Key findings</a:t>
            </a:r>
          </a:p>
          <a:p>
            <a:pPr marL="457200" indent="-457200">
              <a:lnSpc>
                <a:spcPct val="150000"/>
              </a:lnSpc>
              <a:spcBef>
                <a:spcPts val="600"/>
              </a:spcBef>
              <a:buFont typeface="+mj-lt"/>
              <a:buAutoNum type="arabicPeriod"/>
            </a:pPr>
            <a:r>
              <a:rPr lang="en-AU" sz="2400" dirty="0" smtClean="0"/>
              <a:t>Acknowledgements</a:t>
            </a:r>
          </a:p>
          <a:p>
            <a:pPr>
              <a:spcBef>
                <a:spcPts val="600"/>
              </a:spcBef>
            </a:pPr>
            <a:endParaRPr lang="en-US" dirty="0"/>
          </a:p>
          <a:p>
            <a:pPr>
              <a:spcBef>
                <a:spcPts val="600"/>
              </a:spcBef>
            </a:pPr>
            <a:endParaRPr lang="en-US" dirty="0"/>
          </a:p>
        </p:txBody>
      </p:sp>
      <p:sp>
        <p:nvSpPr>
          <p:cNvPr id="4" name="Title 2"/>
          <p:cNvSpPr txBox="1">
            <a:spLocks/>
          </p:cNvSpPr>
          <p:nvPr/>
        </p:nvSpPr>
        <p:spPr>
          <a:xfrm>
            <a:off x="539144" y="73193"/>
            <a:ext cx="8023594" cy="678842"/>
          </a:xfrm>
          <a:prstGeom prst="rect">
            <a:avLst/>
          </a:prstGeom>
        </p:spPr>
        <p:txBody>
          <a:bodyPr vert="horz" lIns="91440" tIns="45720" rIns="91440" bIns="45720" rtlCol="0" anchor="ctr">
            <a:noAutofit/>
          </a:bodyPr>
          <a:lstStyle>
            <a:lvl1pPr algn="l" defTabSz="457200" rtl="0" eaLnBrk="1" latinLnBrk="0" hangingPunct="1">
              <a:spcBef>
                <a:spcPct val="0"/>
              </a:spcBef>
              <a:buNone/>
              <a:defRPr sz="2800" b="1" kern="1200">
                <a:solidFill>
                  <a:srgbClr val="B45031"/>
                </a:solidFill>
                <a:latin typeface="Arial"/>
                <a:ea typeface="+mj-ea"/>
                <a:cs typeface="Arial"/>
              </a:defRPr>
            </a:lvl1pPr>
          </a:lstStyle>
          <a:p>
            <a:r>
              <a:rPr lang="en-AU" dirty="0" smtClean="0"/>
              <a:t>Presentation outline</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275278"/>
          </a:xfrm>
        </p:spPr>
        <p:txBody>
          <a:bodyPr>
            <a:normAutofit/>
          </a:bodyPr>
          <a:lstStyle/>
          <a:p>
            <a:pPr marL="0" indent="0">
              <a:spcBef>
                <a:spcPts val="800"/>
              </a:spcBef>
              <a:buNone/>
            </a:pPr>
            <a:r>
              <a:rPr lang="en-AU" sz="2800" dirty="0" smtClean="0"/>
              <a:t>Mining-induced </a:t>
            </a:r>
            <a:r>
              <a:rPr lang="en-AU" sz="2800" dirty="0"/>
              <a:t>resettlement and approvals/permitting </a:t>
            </a:r>
            <a:r>
              <a:rPr lang="en-AU" sz="2800" dirty="0" smtClean="0"/>
              <a:t>process</a:t>
            </a:r>
          </a:p>
          <a:p>
            <a:pPr lvl="1">
              <a:spcBef>
                <a:spcPts val="800"/>
              </a:spcBef>
            </a:pPr>
            <a:r>
              <a:rPr lang="en-AU" sz="2200" dirty="0"/>
              <a:t>Among surveyed countries, only Ghana’s national framework has identified the need for additional resettlement planning approvals post the initial permitting process. </a:t>
            </a:r>
            <a:endParaRPr lang="en-AU" sz="2200" dirty="0" smtClean="0"/>
          </a:p>
          <a:p>
            <a:pPr lvl="1">
              <a:spcBef>
                <a:spcPts val="800"/>
              </a:spcBef>
            </a:pPr>
            <a:r>
              <a:rPr lang="en-AU" sz="2200" dirty="0" smtClean="0"/>
              <a:t>In other countries, </a:t>
            </a:r>
            <a:r>
              <a:rPr lang="en-AU" sz="2200" dirty="0"/>
              <a:t>there are no legal requirements for resettlement planning. </a:t>
            </a:r>
            <a:endParaRPr lang="en-AU" sz="2200" dirty="0" smtClean="0"/>
          </a:p>
          <a:p>
            <a:pPr lvl="1">
              <a:spcBef>
                <a:spcPts val="800"/>
              </a:spcBef>
            </a:pPr>
            <a:r>
              <a:rPr lang="en-AU" sz="2200" dirty="0" smtClean="0"/>
              <a:t>In </a:t>
            </a:r>
            <a:r>
              <a:rPr lang="en-AU" sz="2200" dirty="0"/>
              <a:t>Chile and PNG, limited </a:t>
            </a:r>
            <a:r>
              <a:rPr lang="en-AU" sz="2200" dirty="0" smtClean="0"/>
              <a:t>planning </a:t>
            </a:r>
            <a:r>
              <a:rPr lang="en-AU" sz="2200" dirty="0"/>
              <a:t>takes place with the state during the early stages of </a:t>
            </a:r>
            <a:r>
              <a:rPr lang="en-AU" sz="2200" dirty="0" smtClean="0"/>
              <a:t>project, </a:t>
            </a:r>
            <a:r>
              <a:rPr lang="en-AU" sz="2200" dirty="0"/>
              <a:t>and </a:t>
            </a:r>
            <a:r>
              <a:rPr lang="en-AU" sz="2200" dirty="0" smtClean="0"/>
              <a:t>only as </a:t>
            </a:r>
            <a:r>
              <a:rPr lang="en-AU" sz="2200" dirty="0"/>
              <a:t>part of the initial approvals/permitting processes</a:t>
            </a:r>
            <a:r>
              <a:rPr lang="en-AU" sz="2200" dirty="0" smtClean="0"/>
              <a:t>.</a:t>
            </a:r>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rgbClr val="D63E2A"/>
                </a:solidFill>
              </a:rPr>
              <a:t>08</a:t>
            </a:r>
          </a:p>
          <a:p>
            <a:pPr algn="ctr"/>
            <a:r>
              <a:rPr lang="en-US" sz="3600" b="1" dirty="0" smtClean="0">
                <a:solidFill>
                  <a:schemeClr val="bg1">
                    <a:lumMod val="95000"/>
                  </a:schemeClr>
                </a:solidFill>
              </a:rPr>
              <a:t>09</a:t>
            </a:r>
            <a:endParaRPr lang="en-US" sz="3600" b="1" dirty="0">
              <a:solidFill>
                <a:schemeClr val="bg1">
                  <a:lumMod val="95000"/>
                </a:schemeClr>
              </a:solidFill>
            </a:endParaRPr>
          </a:p>
        </p:txBody>
      </p:sp>
    </p:spTree>
    <p:extLst>
      <p:ext uri="{BB962C8B-B14F-4D97-AF65-F5344CB8AC3E}">
        <p14:creationId xmlns:p14="http://schemas.microsoft.com/office/powerpoint/2010/main" val="425476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5"/>
            <a:ext cx="6799503" cy="5211104"/>
          </a:xfrm>
        </p:spPr>
        <p:txBody>
          <a:bodyPr>
            <a:noAutofit/>
          </a:bodyPr>
          <a:lstStyle/>
          <a:p>
            <a:pPr marL="0" indent="0">
              <a:spcBef>
                <a:spcPts val="800"/>
              </a:spcBef>
              <a:buNone/>
            </a:pPr>
            <a:r>
              <a:rPr lang="en-AU" sz="2800" dirty="0" smtClean="0"/>
              <a:t>Roles </a:t>
            </a:r>
            <a:r>
              <a:rPr lang="en-AU" sz="2800" dirty="0" smtClean="0"/>
              <a:t>and responsibilities of major actors</a:t>
            </a:r>
          </a:p>
          <a:p>
            <a:pPr lvl="1">
              <a:spcBef>
                <a:spcPts val="800"/>
              </a:spcBef>
            </a:pPr>
            <a:r>
              <a:rPr lang="en-AU" sz="2100" dirty="0"/>
              <a:t>All of the jurisdictions surveyed </a:t>
            </a:r>
            <a:r>
              <a:rPr lang="en-AU" sz="2100" dirty="0" smtClean="0"/>
              <a:t>operate </a:t>
            </a:r>
            <a:r>
              <a:rPr lang="en-AU" sz="2100" dirty="0"/>
              <a:t>in a context where companies lead and finance the projects. </a:t>
            </a:r>
            <a:endParaRPr lang="en-AU" sz="2100" dirty="0" smtClean="0"/>
          </a:p>
          <a:p>
            <a:pPr lvl="1">
              <a:spcBef>
                <a:spcPts val="800"/>
              </a:spcBef>
            </a:pPr>
            <a:r>
              <a:rPr lang="en-AU" sz="2100" dirty="0" smtClean="0"/>
              <a:t>In </a:t>
            </a:r>
            <a:r>
              <a:rPr lang="en-AU" sz="2100" dirty="0"/>
              <a:t>all surveyed countries, sub-surface rights take precedence over surface rights. It is the responsibility of the sub-surface rights owner to negotiate </a:t>
            </a:r>
            <a:r>
              <a:rPr lang="en-AU" sz="2100" dirty="0" smtClean="0"/>
              <a:t>rights to access the property with the surface landowners.</a:t>
            </a:r>
          </a:p>
          <a:p>
            <a:pPr lvl="1">
              <a:spcBef>
                <a:spcPts val="800"/>
              </a:spcBef>
            </a:pPr>
            <a:r>
              <a:rPr lang="en-AU" sz="2100" dirty="0" smtClean="0"/>
              <a:t>If resettlement is the agreed option, in all surveyed countries other than Ghana, the lack of laws and regulations implies that no state agencies are charged with managing resettlement.</a:t>
            </a:r>
          </a:p>
        </p:txBody>
      </p:sp>
      <p:sp>
        <p:nvSpPr>
          <p:cNvPr id="3" name="Title 2"/>
          <p:cNvSpPr>
            <a:spLocks noGrp="1"/>
          </p:cNvSpPr>
          <p:nvPr>
            <p:ph type="title"/>
          </p:nvPr>
        </p:nvSpPr>
        <p:spPr>
          <a:xfrm>
            <a:off x="539143" y="73193"/>
            <a:ext cx="8411673" cy="678842"/>
          </a:xfrm>
        </p:spPr>
        <p:txBody>
          <a:bodyPr>
            <a:noAutofit/>
          </a:bodyPr>
          <a:lstStyle/>
          <a:p>
            <a:r>
              <a:rPr lang="en-AU" dirty="0" smtClean="0"/>
              <a:t>Comparative review of national </a:t>
            </a:r>
            <a:r>
              <a:rPr lang="en-AU" dirty="0"/>
              <a:t>frameworks</a:t>
            </a:r>
          </a:p>
        </p:txBody>
      </p:sp>
      <p:sp>
        <p:nvSpPr>
          <p:cNvPr id="4" name="TextBox 3"/>
          <p:cNvSpPr txBox="1"/>
          <p:nvPr/>
        </p:nvSpPr>
        <p:spPr>
          <a:xfrm>
            <a:off x="414214" y="752035"/>
            <a:ext cx="1508370" cy="5078313"/>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a:p>
            <a:pPr algn="ctr"/>
            <a:r>
              <a:rPr lang="en-US" sz="3600" b="1" dirty="0" smtClean="0">
                <a:solidFill>
                  <a:schemeClr val="bg1">
                    <a:lumMod val="95000"/>
                  </a:schemeClr>
                </a:solidFill>
              </a:rPr>
              <a:t>08</a:t>
            </a:r>
          </a:p>
          <a:p>
            <a:pPr algn="ctr"/>
            <a:r>
              <a:rPr lang="en-US" sz="3600" b="1" dirty="0" smtClean="0">
                <a:solidFill>
                  <a:srgbClr val="D63E2A"/>
                </a:solidFill>
              </a:rPr>
              <a:t>09</a:t>
            </a:r>
            <a:endParaRPr lang="en-US" sz="3600" b="1" dirty="0">
              <a:solidFill>
                <a:srgbClr val="D63E2A"/>
              </a:solidFill>
            </a:endParaRPr>
          </a:p>
        </p:txBody>
      </p:sp>
    </p:spTree>
    <p:extLst>
      <p:ext uri="{BB962C8B-B14F-4D97-AF65-F5344CB8AC3E}">
        <p14:creationId xmlns:p14="http://schemas.microsoft.com/office/powerpoint/2010/main" val="25416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127"/>
            <a:ext cx="9182335" cy="7413204"/>
          </a:xfrm>
          <a:prstGeom prst="rect">
            <a:avLst/>
          </a:prstGeom>
        </p:spPr>
      </p:pic>
      <p:sp>
        <p:nvSpPr>
          <p:cNvPr id="5" name="Rectangle 4"/>
          <p:cNvSpPr/>
          <p:nvPr/>
        </p:nvSpPr>
        <p:spPr>
          <a:xfrm>
            <a:off x="-16920" y="-261257"/>
            <a:ext cx="9160920" cy="7377673"/>
          </a:xfrm>
          <a:prstGeom prst="rect">
            <a:avLst/>
          </a:prstGeom>
          <a:gradFill>
            <a:gsLst>
              <a:gs pos="0">
                <a:schemeClr val="dk1">
                  <a:tint val="100000"/>
                  <a:shade val="100000"/>
                  <a:satMod val="130000"/>
                </a:schemeClr>
              </a:gs>
              <a:gs pos="100000">
                <a:schemeClr val="tx1">
                  <a:alpha val="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pPr algn="ctr"/>
            <a:r>
              <a:rPr lang="en-AU" dirty="0" smtClean="0">
                <a:effectLst>
                  <a:outerShdw blurRad="38100" dist="38100" dir="2700000" algn="tl">
                    <a:srgbClr val="000000">
                      <a:alpha val="43137"/>
                    </a:srgbClr>
                  </a:outerShdw>
                </a:effectLst>
              </a:rPr>
              <a:t>KEY FINDINGS</a:t>
            </a:r>
            <a:endParaRPr lang="en-A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0486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National </a:t>
            </a:r>
            <a:r>
              <a:rPr lang="en-AU" sz="2800" dirty="0"/>
              <a:t>frameworks do not align with prevailing international “soft law” instruments</a:t>
            </a:r>
            <a:r>
              <a:rPr lang="en-AU" sz="2800" dirty="0" smtClean="0"/>
              <a:t>. </a:t>
            </a:r>
            <a:endParaRPr lang="en-AU" sz="2800" dirty="0" smtClean="0"/>
          </a:p>
          <a:p>
            <a:pPr marL="57150" indent="0">
              <a:spcBef>
                <a:spcPts val="800"/>
              </a:spcBef>
              <a:buNone/>
            </a:pPr>
            <a:r>
              <a:rPr lang="en-AU" sz="2600" dirty="0" smtClean="0">
                <a:solidFill>
                  <a:schemeClr val="tx1"/>
                </a:solidFill>
              </a:rPr>
              <a:t>The implications of this legal and regulatory “gap” are that the different components of resettlement planning are neglected, which can adversely affect communities displaced by mining activities. </a:t>
            </a:r>
            <a:endParaRPr lang="en-AU" sz="2600" dirty="0" smtClean="0">
              <a:solidFill>
                <a:schemeClr val="tx1"/>
              </a:solidFill>
            </a:endParaRPr>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rgbClr val="D63E2A"/>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p:txBody>
      </p:sp>
    </p:spTree>
    <p:extLst>
      <p:ext uri="{BB962C8B-B14F-4D97-AF65-F5344CB8AC3E}">
        <p14:creationId xmlns:p14="http://schemas.microsoft.com/office/powerpoint/2010/main" val="335943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The </a:t>
            </a:r>
            <a:r>
              <a:rPr lang="en-AU" sz="2800" dirty="0" smtClean="0"/>
              <a:t>existing international standards have been unevenly incorporated into national regulatory </a:t>
            </a:r>
            <a:r>
              <a:rPr lang="en-AU" sz="2800" dirty="0" smtClean="0"/>
              <a:t>frameworks.</a:t>
            </a:r>
          </a:p>
          <a:p>
            <a:pPr marL="0" indent="0">
              <a:spcBef>
                <a:spcPts val="800"/>
              </a:spcBef>
              <a:buNone/>
            </a:pPr>
            <a:r>
              <a:rPr lang="en-AU" sz="2600" dirty="0" smtClean="0">
                <a:solidFill>
                  <a:schemeClr val="tx1"/>
                </a:solidFill>
              </a:rPr>
              <a:t>Ghana’s </a:t>
            </a:r>
            <a:r>
              <a:rPr lang="en-AU" sz="2600" dirty="0">
                <a:solidFill>
                  <a:schemeClr val="tx1"/>
                </a:solidFill>
              </a:rPr>
              <a:t>legal and regulatory framework for </a:t>
            </a:r>
            <a:r>
              <a:rPr lang="en-AU" sz="2600" dirty="0" smtClean="0">
                <a:solidFill>
                  <a:schemeClr val="tx1"/>
                </a:solidFill>
              </a:rPr>
              <a:t>MIDR </a:t>
            </a:r>
            <a:r>
              <a:rPr lang="en-AU" sz="2600" dirty="0">
                <a:solidFill>
                  <a:schemeClr val="tx1"/>
                </a:solidFill>
              </a:rPr>
              <a:t>is closest in content to the minimum requirements outlined in </a:t>
            </a:r>
            <a:r>
              <a:rPr lang="en-AU" sz="2600" i="1" dirty="0">
                <a:solidFill>
                  <a:schemeClr val="tx1"/>
                </a:solidFill>
              </a:rPr>
              <a:t>IFC Performance Standard 5 – Land Acquisition and Involuntary </a:t>
            </a:r>
            <a:r>
              <a:rPr lang="en-AU" sz="2600" i="1" dirty="0" smtClean="0">
                <a:solidFill>
                  <a:schemeClr val="tx1"/>
                </a:solidFill>
              </a:rPr>
              <a:t>Resettlement</a:t>
            </a:r>
            <a:r>
              <a:rPr lang="en-AU" sz="2600" dirty="0" smtClean="0">
                <a:solidFill>
                  <a:schemeClr val="tx1"/>
                </a:solidFill>
              </a:rPr>
              <a:t>.</a:t>
            </a:r>
            <a:endParaRPr lang="en-AU" sz="2600" dirty="0">
              <a:solidFill>
                <a:schemeClr val="tx1"/>
              </a:solidFill>
            </a:endParaRPr>
          </a:p>
          <a:p>
            <a:pPr>
              <a:spcBef>
                <a:spcPts val="800"/>
              </a:spcBef>
            </a:pPr>
            <a:endParaRPr lang="en-AU" dirty="0" smtClean="0"/>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rgbClr val="D63E2A"/>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p:txBody>
      </p:sp>
    </p:spTree>
    <p:extLst>
      <p:ext uri="{BB962C8B-B14F-4D97-AF65-F5344CB8AC3E}">
        <p14:creationId xmlns:p14="http://schemas.microsoft.com/office/powerpoint/2010/main" val="64978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Government </a:t>
            </a:r>
            <a:r>
              <a:rPr lang="en-AU" sz="2800" dirty="0"/>
              <a:t>decisions to expropriate land are often justified on the grounds of public </a:t>
            </a:r>
            <a:r>
              <a:rPr lang="en-AU" sz="2800" dirty="0" smtClean="0"/>
              <a:t>interest.</a:t>
            </a:r>
          </a:p>
          <a:p>
            <a:pPr marL="57150" indent="0">
              <a:spcBef>
                <a:spcPts val="800"/>
              </a:spcBef>
              <a:buNone/>
            </a:pPr>
            <a:r>
              <a:rPr lang="en-AU" sz="2600" dirty="0" smtClean="0">
                <a:solidFill>
                  <a:schemeClr val="tx1"/>
                </a:solidFill>
              </a:rPr>
              <a:t>Under </a:t>
            </a:r>
            <a:r>
              <a:rPr lang="en-AU" sz="2600" dirty="0">
                <a:solidFill>
                  <a:schemeClr val="tx1"/>
                </a:solidFill>
              </a:rPr>
              <a:t>such circumstances, in all surveyed </a:t>
            </a:r>
            <a:r>
              <a:rPr lang="en-AU" sz="2600" dirty="0" smtClean="0">
                <a:solidFill>
                  <a:schemeClr val="tx1"/>
                </a:solidFill>
              </a:rPr>
              <a:t>countries </a:t>
            </a:r>
            <a:r>
              <a:rPr lang="en-AU" sz="2600" dirty="0">
                <a:solidFill>
                  <a:schemeClr val="tx1"/>
                </a:solidFill>
              </a:rPr>
              <a:t>with the exception of Ghana, there is no clear obligation for governments to resettle affected persons in a manner that is consistent with the principles outlined in the international safeguard standards and policies. </a:t>
            </a:r>
            <a:endParaRPr lang="en-AU" sz="2600" dirty="0" smtClean="0">
              <a:solidFill>
                <a:schemeClr val="tx1"/>
              </a:solidFill>
            </a:endParaRPr>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rgbClr val="D63E2A"/>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p:txBody>
      </p:sp>
    </p:spTree>
    <p:extLst>
      <p:ext uri="{BB962C8B-B14F-4D97-AF65-F5344CB8AC3E}">
        <p14:creationId xmlns:p14="http://schemas.microsoft.com/office/powerpoint/2010/main" val="380352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National </a:t>
            </a:r>
            <a:r>
              <a:rPr lang="en-AU" sz="2800" dirty="0"/>
              <a:t>frameworks bias landowners over land users (i.e. occupants</a:t>
            </a:r>
            <a:r>
              <a:rPr lang="en-AU" sz="2800" dirty="0" smtClean="0"/>
              <a:t>).</a:t>
            </a:r>
          </a:p>
          <a:p>
            <a:pPr marL="0" indent="0">
              <a:spcBef>
                <a:spcPts val="800"/>
              </a:spcBef>
              <a:buNone/>
            </a:pPr>
            <a:r>
              <a:rPr lang="en-AU" sz="2600" dirty="0" smtClean="0">
                <a:solidFill>
                  <a:schemeClr val="tx1"/>
                </a:solidFill>
              </a:rPr>
              <a:t>The </a:t>
            </a:r>
            <a:r>
              <a:rPr lang="en-AU" sz="2600" dirty="0">
                <a:solidFill>
                  <a:schemeClr val="tx1"/>
                </a:solidFill>
              </a:rPr>
              <a:t>case study examples suggest that mining legislation is typically weak in terms of its ability to recognise communal land rights or to handle resettlement and compensation activities in those environments. </a:t>
            </a:r>
            <a:endParaRPr lang="fr-FR" sz="2600" dirty="0">
              <a:solidFill>
                <a:schemeClr val="tx1"/>
              </a:solidFill>
            </a:endParaRPr>
          </a:p>
          <a:p>
            <a:pPr lvl="1">
              <a:spcBef>
                <a:spcPts val="800"/>
              </a:spcBef>
            </a:pPr>
            <a:endParaRPr lang="en-AU" dirty="0" smtClean="0"/>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rgbClr val="D63E2A"/>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p:txBody>
      </p:sp>
    </p:spTree>
    <p:extLst>
      <p:ext uri="{BB962C8B-B14F-4D97-AF65-F5344CB8AC3E}">
        <p14:creationId xmlns:p14="http://schemas.microsoft.com/office/powerpoint/2010/main" val="367817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The </a:t>
            </a:r>
            <a:r>
              <a:rPr lang="en-AU" sz="2800" dirty="0" smtClean="0"/>
              <a:t>effect </a:t>
            </a:r>
            <a:r>
              <a:rPr lang="en-AU" sz="2800" dirty="0"/>
              <a:t>of FPIC laws on engagement and consultation processes in Chile and </a:t>
            </a:r>
            <a:r>
              <a:rPr lang="en-AU" sz="2800" dirty="0" smtClean="0"/>
              <a:t>Peru.</a:t>
            </a:r>
          </a:p>
          <a:p>
            <a:pPr marL="0" indent="0">
              <a:spcBef>
                <a:spcPts val="800"/>
              </a:spcBef>
              <a:buNone/>
            </a:pPr>
            <a:r>
              <a:rPr lang="en-AU" sz="2600" dirty="0" smtClean="0">
                <a:solidFill>
                  <a:schemeClr val="tx1"/>
                </a:solidFill>
              </a:rPr>
              <a:t>In </a:t>
            </a:r>
            <a:r>
              <a:rPr lang="en-AU" sz="2600" dirty="0">
                <a:solidFill>
                  <a:schemeClr val="tx1"/>
                </a:solidFill>
              </a:rPr>
              <a:t>both countries, the right to consultation is legally respected even when the affected </a:t>
            </a:r>
            <a:r>
              <a:rPr lang="en-AU" sz="2600" dirty="0" smtClean="0">
                <a:solidFill>
                  <a:schemeClr val="tx1"/>
                </a:solidFill>
              </a:rPr>
              <a:t>Indigenous </a:t>
            </a:r>
            <a:r>
              <a:rPr lang="en-AU" sz="2600" dirty="0">
                <a:solidFill>
                  <a:schemeClr val="tx1"/>
                </a:solidFill>
              </a:rPr>
              <a:t>peoples refuse to give their consent. While the goal of the FPIC consultation process is to obtain consent from the </a:t>
            </a:r>
            <a:r>
              <a:rPr lang="en-AU" sz="2600" dirty="0" smtClean="0">
                <a:solidFill>
                  <a:schemeClr val="tx1"/>
                </a:solidFill>
              </a:rPr>
              <a:t>Indigenous </a:t>
            </a:r>
            <a:r>
              <a:rPr lang="en-AU" sz="2600" dirty="0">
                <a:solidFill>
                  <a:schemeClr val="tx1"/>
                </a:solidFill>
              </a:rPr>
              <a:t>peoples, the focus of the legislation is to ensure that correct processes of engagement were adhered to. </a:t>
            </a:r>
            <a:endParaRPr lang="en-AU" sz="2600" dirty="0" smtClean="0">
              <a:solidFill>
                <a:schemeClr val="tx1"/>
              </a:solidFill>
            </a:endParaRPr>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rgbClr val="D63E2A"/>
                </a:solidFill>
              </a:rPr>
              <a:t>05</a:t>
            </a:r>
          </a:p>
          <a:p>
            <a:pPr algn="ctr"/>
            <a:r>
              <a:rPr lang="en-US" sz="3600" b="1" dirty="0" smtClean="0">
                <a:solidFill>
                  <a:schemeClr val="bg1">
                    <a:lumMod val="95000"/>
                  </a:schemeClr>
                </a:solidFill>
              </a:rPr>
              <a:t>06</a:t>
            </a:r>
          </a:p>
          <a:p>
            <a:pPr algn="ctr"/>
            <a:r>
              <a:rPr lang="en-US" sz="3600" b="1" dirty="0" smtClean="0">
                <a:solidFill>
                  <a:schemeClr val="bg1">
                    <a:lumMod val="95000"/>
                  </a:schemeClr>
                </a:solidFill>
              </a:rPr>
              <a:t>07</a:t>
            </a:r>
          </a:p>
        </p:txBody>
      </p:sp>
    </p:spTree>
    <p:extLst>
      <p:ext uri="{BB962C8B-B14F-4D97-AF65-F5344CB8AC3E}">
        <p14:creationId xmlns:p14="http://schemas.microsoft.com/office/powerpoint/2010/main" val="25972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National </a:t>
            </a:r>
            <a:r>
              <a:rPr lang="en-AU" sz="2800" dirty="0"/>
              <a:t>laws in all surveyed countries mandate community participation in decision-making on mining </a:t>
            </a:r>
            <a:r>
              <a:rPr lang="en-AU" sz="2800" dirty="0" smtClean="0"/>
              <a:t>investments.</a:t>
            </a:r>
          </a:p>
          <a:p>
            <a:pPr marL="0" indent="0">
              <a:spcBef>
                <a:spcPts val="800"/>
              </a:spcBef>
              <a:buNone/>
            </a:pPr>
            <a:r>
              <a:rPr lang="en-AU" sz="2600" dirty="0" smtClean="0">
                <a:solidFill>
                  <a:schemeClr val="tx1"/>
                </a:solidFill>
              </a:rPr>
              <a:t>Participatory </a:t>
            </a:r>
            <a:r>
              <a:rPr lang="en-AU" sz="2600" dirty="0">
                <a:solidFill>
                  <a:schemeClr val="tx1"/>
                </a:solidFill>
              </a:rPr>
              <a:t>mechanisms often fall short of what is needed to ensure that the voices of vulnerable groups are heard. This is particularly the case in the three African jurisdictions reviewed, where it can be difficult for land users to prove their customary rights to land.</a:t>
            </a:r>
            <a:endParaRPr lang="en-AU" sz="2600" dirty="0" smtClean="0">
              <a:solidFill>
                <a:schemeClr val="tx1"/>
              </a:solidFill>
            </a:endParaRPr>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rgbClr val="D63E2A"/>
                </a:solidFill>
              </a:rPr>
              <a:t>06</a:t>
            </a:r>
          </a:p>
          <a:p>
            <a:pPr algn="ctr"/>
            <a:r>
              <a:rPr lang="en-US" sz="3600" b="1" dirty="0" smtClean="0">
                <a:solidFill>
                  <a:schemeClr val="bg1">
                    <a:lumMod val="95000"/>
                  </a:schemeClr>
                </a:solidFill>
              </a:rPr>
              <a:t>07</a:t>
            </a:r>
          </a:p>
        </p:txBody>
      </p:sp>
    </p:spTree>
    <p:extLst>
      <p:ext uri="{BB962C8B-B14F-4D97-AF65-F5344CB8AC3E}">
        <p14:creationId xmlns:p14="http://schemas.microsoft.com/office/powerpoint/2010/main" val="21626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47512" y="752036"/>
            <a:ext cx="6903303" cy="5507096"/>
          </a:xfrm>
        </p:spPr>
        <p:txBody>
          <a:bodyPr>
            <a:normAutofit/>
          </a:bodyPr>
          <a:lstStyle/>
          <a:p>
            <a:pPr marL="0" indent="0">
              <a:spcBef>
                <a:spcPts val="800"/>
              </a:spcBef>
              <a:buNone/>
            </a:pPr>
            <a:r>
              <a:rPr lang="en-AU" sz="2800" dirty="0" smtClean="0"/>
              <a:t>A </a:t>
            </a:r>
            <a:r>
              <a:rPr lang="en-AU" sz="2800" dirty="0"/>
              <a:t>major challenge for governments is to ensure fair, prompt and adequate compensation for mining-affected communities’ </a:t>
            </a:r>
            <a:r>
              <a:rPr lang="en-AU" sz="2800" dirty="0" smtClean="0"/>
              <a:t>interests.</a:t>
            </a:r>
          </a:p>
          <a:p>
            <a:pPr marL="57150" indent="0">
              <a:spcBef>
                <a:spcPts val="800"/>
              </a:spcBef>
              <a:buNone/>
            </a:pPr>
            <a:r>
              <a:rPr lang="en-AU" sz="2600" dirty="0" smtClean="0">
                <a:solidFill>
                  <a:schemeClr val="tx1"/>
                </a:solidFill>
              </a:rPr>
              <a:t>The </a:t>
            </a:r>
            <a:r>
              <a:rPr lang="en-AU" sz="2600" dirty="0">
                <a:solidFill>
                  <a:schemeClr val="tx1"/>
                </a:solidFill>
              </a:rPr>
              <a:t>adequacy of the compensation requires careful consideration through agreed-upon negotiation and evaluation methods. </a:t>
            </a:r>
            <a:endParaRPr lang="en-AU" sz="2600" dirty="0" smtClean="0">
              <a:solidFill>
                <a:schemeClr val="tx1"/>
              </a:solidFill>
            </a:endParaRPr>
          </a:p>
        </p:txBody>
      </p:sp>
      <p:sp>
        <p:nvSpPr>
          <p:cNvPr id="3" name="Title 2"/>
          <p:cNvSpPr>
            <a:spLocks noGrp="1"/>
          </p:cNvSpPr>
          <p:nvPr>
            <p:ph type="title"/>
          </p:nvPr>
        </p:nvSpPr>
        <p:spPr>
          <a:xfrm>
            <a:off x="539143" y="73193"/>
            <a:ext cx="8411673" cy="678842"/>
          </a:xfrm>
        </p:spPr>
        <p:txBody>
          <a:bodyPr>
            <a:noAutofit/>
          </a:bodyPr>
          <a:lstStyle/>
          <a:p>
            <a:r>
              <a:rPr lang="en-AU" dirty="0" smtClean="0"/>
              <a:t>Key findings</a:t>
            </a:r>
            <a:endParaRPr lang="en-AU" dirty="0"/>
          </a:p>
        </p:txBody>
      </p:sp>
      <p:sp>
        <p:nvSpPr>
          <p:cNvPr id="4" name="TextBox 3"/>
          <p:cNvSpPr txBox="1"/>
          <p:nvPr/>
        </p:nvSpPr>
        <p:spPr>
          <a:xfrm>
            <a:off x="414214" y="752035"/>
            <a:ext cx="1508370" cy="3970318"/>
          </a:xfrm>
          <a:prstGeom prst="rect">
            <a:avLst/>
          </a:prstGeom>
          <a:noFill/>
        </p:spPr>
        <p:txBody>
          <a:bodyPr wrap="square" rtlCol="0">
            <a:spAutoFit/>
          </a:bodyPr>
          <a:lstStyle/>
          <a:p>
            <a:pPr algn="ctr"/>
            <a:r>
              <a:rPr lang="en-US" sz="3600" b="1" dirty="0" smtClean="0">
                <a:solidFill>
                  <a:schemeClr val="bg1">
                    <a:lumMod val="95000"/>
                  </a:schemeClr>
                </a:solidFill>
              </a:rPr>
              <a:t>01</a:t>
            </a:r>
          </a:p>
          <a:p>
            <a:pPr algn="ctr"/>
            <a:r>
              <a:rPr lang="en-US" sz="3600" b="1" dirty="0" smtClean="0">
                <a:solidFill>
                  <a:schemeClr val="bg1">
                    <a:lumMod val="95000"/>
                  </a:schemeClr>
                </a:solidFill>
              </a:rPr>
              <a:t>02</a:t>
            </a:r>
          </a:p>
          <a:p>
            <a:pPr algn="ctr"/>
            <a:r>
              <a:rPr lang="en-US" sz="3600" b="1" dirty="0" smtClean="0">
                <a:solidFill>
                  <a:schemeClr val="bg1">
                    <a:lumMod val="95000"/>
                  </a:schemeClr>
                </a:solidFill>
              </a:rPr>
              <a:t>03</a:t>
            </a:r>
          </a:p>
          <a:p>
            <a:pPr algn="ctr"/>
            <a:r>
              <a:rPr lang="en-US" sz="3600" b="1" dirty="0" smtClean="0">
                <a:solidFill>
                  <a:schemeClr val="bg1">
                    <a:lumMod val="95000"/>
                  </a:schemeClr>
                </a:solidFill>
              </a:rPr>
              <a:t>04</a:t>
            </a:r>
          </a:p>
          <a:p>
            <a:pPr algn="ctr"/>
            <a:r>
              <a:rPr lang="en-US" sz="3600" b="1" dirty="0" smtClean="0">
                <a:solidFill>
                  <a:schemeClr val="bg1">
                    <a:lumMod val="95000"/>
                  </a:schemeClr>
                </a:solidFill>
              </a:rPr>
              <a:t>05</a:t>
            </a:r>
          </a:p>
          <a:p>
            <a:pPr algn="ctr"/>
            <a:r>
              <a:rPr lang="en-US" sz="3600" b="1" dirty="0" smtClean="0">
                <a:solidFill>
                  <a:schemeClr val="bg1">
                    <a:lumMod val="95000"/>
                  </a:schemeClr>
                </a:solidFill>
              </a:rPr>
              <a:t>06</a:t>
            </a:r>
          </a:p>
          <a:p>
            <a:pPr algn="ctr"/>
            <a:r>
              <a:rPr lang="en-US" sz="3600" b="1" dirty="0" smtClean="0">
                <a:solidFill>
                  <a:srgbClr val="D63E2A"/>
                </a:solidFill>
              </a:rPr>
              <a:t>07</a:t>
            </a:r>
          </a:p>
        </p:txBody>
      </p:sp>
    </p:spTree>
    <p:extLst>
      <p:ext uri="{BB962C8B-B14F-4D97-AF65-F5344CB8AC3E}">
        <p14:creationId xmlns:p14="http://schemas.microsoft.com/office/powerpoint/2010/main" val="31988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6920" y="-261257"/>
            <a:ext cx="9160920" cy="7377673"/>
          </a:xfrm>
          <a:prstGeom prst="rect">
            <a:avLst/>
          </a:prstGeom>
          <a:gradFill>
            <a:gsLst>
              <a:gs pos="0">
                <a:schemeClr val="dk1">
                  <a:tint val="100000"/>
                  <a:shade val="100000"/>
                  <a:satMod val="130000"/>
                </a:schemeClr>
              </a:gs>
              <a:gs pos="100000">
                <a:schemeClr val="tx1">
                  <a:alpha val="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AU" dirty="0" smtClean="0">
                <a:effectLst>
                  <a:outerShdw blurRad="38100" dist="38100" dir="2700000" algn="tl">
                    <a:srgbClr val="000000">
                      <a:alpha val="43137"/>
                    </a:srgbClr>
                  </a:outerShdw>
                </a:effectLst>
              </a:rPr>
              <a:t>INTRODUCTION</a:t>
            </a:r>
            <a:endParaRPr lang="en-AU"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84851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ACKNOWLEDGEMENTS</a:t>
            </a:r>
            <a:endParaRPr lang="en-AU" dirty="0"/>
          </a:p>
        </p:txBody>
      </p:sp>
      <p:sp>
        <p:nvSpPr>
          <p:cNvPr id="2" name="Text Placeholder 1"/>
          <p:cNvSpPr>
            <a:spLocks noGrp="1"/>
          </p:cNvSpPr>
          <p:nvPr>
            <p:ph type="body" idx="1"/>
          </p:nvPr>
        </p:nvSpPr>
        <p:spPr/>
        <p:txBody>
          <a:bodyPr>
            <a:normAutofit fontScale="85000" lnSpcReduction="10000"/>
          </a:bodyPr>
          <a:lstStyle/>
          <a:p>
            <a:pPr>
              <a:spcBef>
                <a:spcPts val="800"/>
              </a:spcBef>
            </a:pPr>
            <a:r>
              <a:rPr lang="en-AU" sz="2600" dirty="0"/>
              <a:t>This study was supported by research funds provided by The University of Queensland’s Vice Chancellor’s strategic fund, core operating funds from the Sustainable Minerals Institute (SMI) and pooled contributions of five mining companies: Anglo American, Newcrest, Newmont, MMG and Rio Tinto.</a:t>
            </a:r>
          </a:p>
        </p:txBody>
      </p:sp>
    </p:spTree>
    <p:extLst>
      <p:ext uri="{BB962C8B-B14F-4D97-AF65-F5344CB8AC3E}">
        <p14:creationId xmlns:p14="http://schemas.microsoft.com/office/powerpoint/2010/main" val="266026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270" y="752036"/>
            <a:ext cx="4822450" cy="5614898"/>
          </a:xfrm>
        </p:spPr>
        <p:txBody>
          <a:bodyPr>
            <a:normAutofit/>
          </a:bodyPr>
          <a:lstStyle/>
          <a:p>
            <a:pPr>
              <a:spcBef>
                <a:spcPts val="800"/>
              </a:spcBef>
            </a:pPr>
            <a:r>
              <a:rPr lang="en-AU" sz="2800" dirty="0" smtClean="0"/>
              <a:t>Aims and approach</a:t>
            </a:r>
          </a:p>
          <a:p>
            <a:pPr lvl="1">
              <a:spcBef>
                <a:spcPts val="800"/>
              </a:spcBef>
            </a:pPr>
            <a:r>
              <a:rPr lang="en-AU" dirty="0"/>
              <a:t>The primary aim </a:t>
            </a:r>
            <a:r>
              <a:rPr lang="en-AU" dirty="0" smtClean="0"/>
              <a:t>is </a:t>
            </a:r>
            <a:r>
              <a:rPr lang="en-AU" dirty="0"/>
              <a:t>to understand the mechanisms and instruments that governments are using to manage resettlement risks in the mining sector. </a:t>
            </a:r>
            <a:endParaRPr lang="en-AU" dirty="0" smtClean="0"/>
          </a:p>
          <a:p>
            <a:pPr lvl="1">
              <a:spcBef>
                <a:spcPts val="800"/>
              </a:spcBef>
            </a:pPr>
            <a:r>
              <a:rPr lang="en-AU" dirty="0" smtClean="0"/>
              <a:t>The </a:t>
            </a:r>
            <a:r>
              <a:rPr lang="en-AU" dirty="0"/>
              <a:t>study authors compare legally binding </a:t>
            </a:r>
            <a:r>
              <a:rPr lang="en-AU" dirty="0" smtClean="0"/>
              <a:t>instruments (rules </a:t>
            </a:r>
            <a:r>
              <a:rPr lang="en-AU" dirty="0"/>
              <a:t>and </a:t>
            </a:r>
            <a:r>
              <a:rPr lang="en-AU" dirty="0" smtClean="0"/>
              <a:t>regulations) </a:t>
            </a:r>
            <a:r>
              <a:rPr lang="en-AU" dirty="0"/>
              <a:t>related to mining induced displacement and resettlement (MIDR) </a:t>
            </a:r>
            <a:r>
              <a:rPr lang="en-AU" dirty="0" smtClean="0"/>
              <a:t>across </a:t>
            </a:r>
            <a:r>
              <a:rPr lang="en-AU" dirty="0"/>
              <a:t>six mining </a:t>
            </a:r>
            <a:r>
              <a:rPr lang="en-AU" dirty="0" smtClean="0"/>
              <a:t>jurisdictions.</a:t>
            </a:r>
          </a:p>
          <a:p>
            <a:pPr lvl="1">
              <a:spcBef>
                <a:spcPts val="800"/>
              </a:spcBef>
            </a:pPr>
            <a:r>
              <a:rPr lang="en-AU" dirty="0" smtClean="0"/>
              <a:t>Report (PDF) can be accessed </a:t>
            </a:r>
            <a:r>
              <a:rPr lang="en-AU" dirty="0" smtClean="0">
                <a:hlinkClick r:id="rId3"/>
              </a:rPr>
              <a:t>via this link</a:t>
            </a:r>
            <a:r>
              <a:rPr lang="en-AU" dirty="0" smtClean="0"/>
              <a:t>.</a:t>
            </a:r>
          </a:p>
        </p:txBody>
      </p:sp>
      <p:sp>
        <p:nvSpPr>
          <p:cNvPr id="3" name="Title 2"/>
          <p:cNvSpPr>
            <a:spLocks noGrp="1"/>
          </p:cNvSpPr>
          <p:nvPr>
            <p:ph type="title"/>
          </p:nvPr>
        </p:nvSpPr>
        <p:spPr>
          <a:xfrm>
            <a:off x="539144" y="73193"/>
            <a:ext cx="8023594" cy="678842"/>
          </a:xfrm>
        </p:spPr>
        <p:txBody>
          <a:bodyPr>
            <a:noAutofit/>
          </a:bodyPr>
          <a:lstStyle/>
          <a:p>
            <a:r>
              <a:rPr lang="en-AU" dirty="0" smtClean="0"/>
              <a:t>Introduction</a:t>
            </a:r>
            <a:endParaRPr lang="en-US" dirty="0"/>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691" b="13656"/>
          <a:stretch/>
        </p:blipFill>
        <p:spPr>
          <a:xfrm>
            <a:off x="5336770" y="914399"/>
            <a:ext cx="3558771" cy="4993179"/>
          </a:xfrm>
          <a:prstGeom prst="rect">
            <a:avLst/>
          </a:prstGeom>
        </p:spPr>
      </p:pic>
    </p:spTree>
    <p:extLst>
      <p:ext uri="{BB962C8B-B14F-4D97-AF65-F5344CB8AC3E}">
        <p14:creationId xmlns:p14="http://schemas.microsoft.com/office/powerpoint/2010/main" val="222239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270" y="752036"/>
            <a:ext cx="8620000" cy="5614898"/>
          </a:xfrm>
        </p:spPr>
        <p:txBody>
          <a:bodyPr>
            <a:normAutofit/>
          </a:bodyPr>
          <a:lstStyle/>
          <a:p>
            <a:pPr>
              <a:spcBef>
                <a:spcPts val="800"/>
              </a:spcBef>
            </a:pPr>
            <a:r>
              <a:rPr lang="en-AU" sz="2800" dirty="0" smtClean="0"/>
              <a:t>Rationale</a:t>
            </a:r>
          </a:p>
          <a:p>
            <a:pPr lvl="1">
              <a:spcBef>
                <a:spcPts val="800"/>
              </a:spcBef>
            </a:pPr>
            <a:r>
              <a:rPr lang="en-AU" sz="2400" dirty="0"/>
              <a:t>The scope of laws and regulations, as they relate to MIDR, varies across </a:t>
            </a:r>
            <a:r>
              <a:rPr lang="en-AU" sz="2400" dirty="0" smtClean="0"/>
              <a:t>jurisdictions.</a:t>
            </a:r>
            <a:r>
              <a:rPr lang="en-AU" sz="2400" dirty="0"/>
              <a:t> </a:t>
            </a:r>
            <a:endParaRPr lang="en-AU" sz="2400" dirty="0" smtClean="0"/>
          </a:p>
          <a:p>
            <a:pPr lvl="1">
              <a:spcBef>
                <a:spcPts val="800"/>
              </a:spcBef>
            </a:pPr>
            <a:r>
              <a:rPr lang="en-AU" sz="2400" dirty="0" smtClean="0"/>
              <a:t>There is evidence of a global </a:t>
            </a:r>
            <a:r>
              <a:rPr lang="en-AU" sz="2400" dirty="0"/>
              <a:t>trend towards improving national level standards on </a:t>
            </a:r>
            <a:r>
              <a:rPr lang="en-AU" sz="2400" dirty="0" smtClean="0"/>
              <a:t>MIDR.</a:t>
            </a:r>
          </a:p>
          <a:p>
            <a:pPr lvl="1">
              <a:spcBef>
                <a:spcPts val="800"/>
              </a:spcBef>
            </a:pPr>
            <a:r>
              <a:rPr lang="en-AU" sz="2400" dirty="0"/>
              <a:t>Monitoring these developments is important as </a:t>
            </a:r>
            <a:r>
              <a:rPr lang="en-AU" sz="2400" dirty="0" smtClean="0"/>
              <a:t>international financial institutions (IFIs) </a:t>
            </a:r>
            <a:r>
              <a:rPr lang="en-AU" sz="2400" dirty="0"/>
              <a:t>are actively promoting improved regulatory frameworks. </a:t>
            </a:r>
            <a:endParaRPr lang="en-AU" sz="2400" dirty="0" smtClean="0"/>
          </a:p>
        </p:txBody>
      </p:sp>
      <p:sp>
        <p:nvSpPr>
          <p:cNvPr id="3" name="Title 2"/>
          <p:cNvSpPr>
            <a:spLocks noGrp="1"/>
          </p:cNvSpPr>
          <p:nvPr>
            <p:ph type="title"/>
          </p:nvPr>
        </p:nvSpPr>
        <p:spPr>
          <a:xfrm>
            <a:off x="539144" y="73193"/>
            <a:ext cx="8023594" cy="678842"/>
          </a:xfrm>
        </p:spPr>
        <p:txBody>
          <a:bodyPr>
            <a:noAutofit/>
          </a:bodyPr>
          <a:lstStyle/>
          <a:p>
            <a:r>
              <a:rPr lang="en-AU" dirty="0" smtClean="0"/>
              <a:t>Introduction</a:t>
            </a:r>
            <a:endParaRPr lang="en-US" dirty="0"/>
          </a:p>
        </p:txBody>
      </p:sp>
    </p:spTree>
    <p:extLst>
      <p:ext uri="{BB962C8B-B14F-4D97-AF65-F5344CB8AC3E}">
        <p14:creationId xmlns:p14="http://schemas.microsoft.com/office/powerpoint/2010/main" val="187126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144" y="73193"/>
            <a:ext cx="8023594" cy="678842"/>
          </a:xfrm>
        </p:spPr>
        <p:txBody>
          <a:bodyPr>
            <a:noAutofit/>
          </a:bodyPr>
          <a:lstStyle/>
          <a:p>
            <a:r>
              <a:rPr lang="en-AU" dirty="0" smtClean="0"/>
              <a:t>Introduction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378" y="1942772"/>
            <a:ext cx="6528588" cy="3264294"/>
          </a:xfrm>
          <a:prstGeom prst="rect">
            <a:avLst/>
          </a:prstGeom>
        </p:spPr>
      </p:pic>
      <p:sp>
        <p:nvSpPr>
          <p:cNvPr id="2" name="Content Placeholder 1"/>
          <p:cNvSpPr>
            <a:spLocks noGrp="1"/>
          </p:cNvSpPr>
          <p:nvPr>
            <p:ph idx="1"/>
          </p:nvPr>
        </p:nvSpPr>
        <p:spPr>
          <a:xfrm>
            <a:off x="176269" y="752036"/>
            <a:ext cx="8683755" cy="5614898"/>
          </a:xfrm>
        </p:spPr>
        <p:txBody>
          <a:bodyPr>
            <a:normAutofit/>
          </a:bodyPr>
          <a:lstStyle/>
          <a:p>
            <a:pPr>
              <a:spcBef>
                <a:spcPts val="800"/>
              </a:spcBef>
            </a:pPr>
            <a:r>
              <a:rPr lang="en-AU" sz="2800" dirty="0" smtClean="0"/>
              <a:t>Methodology</a:t>
            </a:r>
          </a:p>
          <a:p>
            <a:pPr lvl="1">
              <a:spcBef>
                <a:spcPts val="800"/>
              </a:spcBef>
            </a:pPr>
            <a:r>
              <a:rPr lang="en-AU" sz="2400" dirty="0"/>
              <a:t>The comparative </a:t>
            </a:r>
            <a:r>
              <a:rPr lang="en-AU" sz="2400" dirty="0" smtClean="0"/>
              <a:t>review focuses </a:t>
            </a:r>
            <a:r>
              <a:rPr lang="en-AU" sz="2400" dirty="0"/>
              <a:t>on six mature mining </a:t>
            </a:r>
            <a:r>
              <a:rPr lang="en-AU" sz="2400" dirty="0" smtClean="0"/>
              <a:t>jurisdictions</a:t>
            </a:r>
            <a:r>
              <a:rPr lang="en-AU" sz="2400" dirty="0"/>
              <a:t>:</a:t>
            </a:r>
            <a:endParaRPr lang="en-AU" sz="2400"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4861" y="3784448"/>
            <a:ext cx="366139" cy="3661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058" y="4232182"/>
            <a:ext cx="366139" cy="3661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571" y="3601378"/>
            <a:ext cx="366139" cy="36613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5854" y="3607582"/>
            <a:ext cx="366139" cy="3661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442" y="4109081"/>
            <a:ext cx="366139" cy="36613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220" y="3967517"/>
            <a:ext cx="366139" cy="366139"/>
          </a:xfrm>
          <a:prstGeom prst="rect">
            <a:avLst/>
          </a:prstGeom>
        </p:spPr>
      </p:pic>
      <p:sp>
        <p:nvSpPr>
          <p:cNvPr id="11" name="Rectangle 10"/>
          <p:cNvSpPr/>
          <p:nvPr/>
        </p:nvSpPr>
        <p:spPr>
          <a:xfrm>
            <a:off x="904744" y="2227717"/>
            <a:ext cx="3138535" cy="2759730"/>
          </a:xfrm>
          <a:prstGeom prst="rect">
            <a:avLst/>
          </a:prstGeom>
        </p:spPr>
        <p:txBody>
          <a:bodyPr wrap="square">
            <a:spAutoFit/>
          </a:bodyPr>
          <a:lstStyle/>
          <a:p>
            <a:pPr marL="342900" indent="-342900">
              <a:spcBef>
                <a:spcPts val="800"/>
              </a:spcBef>
              <a:buFont typeface="Arial" panose="020B0604020202020204" pitchFamily="34" charset="0"/>
              <a:buChar char="•"/>
            </a:pPr>
            <a:r>
              <a:rPr lang="en-AU" sz="2000" dirty="0"/>
              <a:t>Botswana;</a:t>
            </a:r>
          </a:p>
          <a:p>
            <a:pPr marL="342900" indent="-342900">
              <a:spcBef>
                <a:spcPts val="800"/>
              </a:spcBef>
              <a:buFont typeface="Arial" panose="020B0604020202020204" pitchFamily="34" charset="0"/>
              <a:buChar char="•"/>
            </a:pPr>
            <a:r>
              <a:rPr lang="en-AU" sz="2000" dirty="0"/>
              <a:t>Chile;</a:t>
            </a:r>
          </a:p>
          <a:p>
            <a:pPr marL="342900" indent="-342900">
              <a:spcBef>
                <a:spcPts val="800"/>
              </a:spcBef>
              <a:buFont typeface="Arial" panose="020B0604020202020204" pitchFamily="34" charset="0"/>
              <a:buChar char="•"/>
            </a:pPr>
            <a:r>
              <a:rPr lang="en-AU" sz="2000" dirty="0"/>
              <a:t>Côte d’Ivoire;</a:t>
            </a:r>
          </a:p>
          <a:p>
            <a:pPr marL="342900" indent="-342900">
              <a:spcBef>
                <a:spcPts val="800"/>
              </a:spcBef>
              <a:buFont typeface="Arial" panose="020B0604020202020204" pitchFamily="34" charset="0"/>
              <a:buChar char="•"/>
            </a:pPr>
            <a:r>
              <a:rPr lang="en-AU" sz="2000" dirty="0"/>
              <a:t>Ghana;</a:t>
            </a:r>
          </a:p>
          <a:p>
            <a:pPr marL="342900" indent="-342900">
              <a:spcBef>
                <a:spcPts val="800"/>
              </a:spcBef>
              <a:buFont typeface="Arial" panose="020B0604020202020204" pitchFamily="34" charset="0"/>
              <a:buChar char="•"/>
            </a:pPr>
            <a:r>
              <a:rPr lang="en-AU" sz="2000" dirty="0"/>
              <a:t>Papua New Guinea (PNG); and</a:t>
            </a:r>
          </a:p>
          <a:p>
            <a:pPr marL="342900" indent="-342900">
              <a:spcBef>
                <a:spcPts val="800"/>
              </a:spcBef>
              <a:buFont typeface="Arial" panose="020B0604020202020204" pitchFamily="34" charset="0"/>
              <a:buChar char="•"/>
            </a:pPr>
            <a:r>
              <a:rPr lang="en-AU" sz="2000" dirty="0"/>
              <a:t>Peru.</a:t>
            </a:r>
          </a:p>
        </p:txBody>
      </p:sp>
    </p:spTree>
    <p:extLst>
      <p:ext uri="{BB962C8B-B14F-4D97-AF65-F5344CB8AC3E}">
        <p14:creationId xmlns:p14="http://schemas.microsoft.com/office/powerpoint/2010/main" val="4864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1" end="1"/>
                                            </p:txEl>
                                          </p:spTgt>
                                        </p:tgtEl>
                                        <p:attrNameLst>
                                          <p:attrName>style.visibility</p:attrName>
                                        </p:attrNameLst>
                                      </p:cBhvr>
                                      <p:to>
                                        <p:strVal val="visible"/>
                                      </p:to>
                                    </p:set>
                                    <p:animEffect transition="in" filter="fade">
                                      <p:cBhvr>
                                        <p:cTn id="28" dur="500"/>
                                        <p:tgtEl>
                                          <p:spTgt spid="11">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
                                            <p:txEl>
                                              <p:pRg st="2" end="2"/>
                                            </p:txEl>
                                          </p:spTgt>
                                        </p:tgtEl>
                                        <p:attrNameLst>
                                          <p:attrName>style.visibility</p:attrName>
                                        </p:attrNameLst>
                                      </p:cBhvr>
                                      <p:to>
                                        <p:strVal val="visible"/>
                                      </p:to>
                                    </p:set>
                                    <p:animEffect transition="in" filter="fade">
                                      <p:cBhvr>
                                        <p:cTn id="36" dur="500"/>
                                        <p:tgtEl>
                                          <p:spTgt spid="11">
                                            <p:txEl>
                                              <p:pRg st="2" end="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animEffect transition="in" filter="fade">
                                      <p:cBhvr>
                                        <p:cTn id="44" dur="500"/>
                                        <p:tgtEl>
                                          <p:spTgt spid="11">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1">
                                            <p:txEl>
                                              <p:pRg st="4" end="4"/>
                                            </p:txEl>
                                          </p:spTgt>
                                        </p:tgtEl>
                                        <p:attrNameLst>
                                          <p:attrName>style.visibility</p:attrName>
                                        </p:attrNameLst>
                                      </p:cBhvr>
                                      <p:to>
                                        <p:strVal val="visible"/>
                                      </p:to>
                                    </p:set>
                                    <p:animEffect transition="in" filter="fade">
                                      <p:cBhvr>
                                        <p:cTn id="52" dur="500"/>
                                        <p:tgtEl>
                                          <p:spTgt spid="11">
                                            <p:txEl>
                                              <p:pRg st="4" end="4"/>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xEl>
                                              <p:pRg st="5" end="5"/>
                                            </p:txEl>
                                          </p:spTgt>
                                        </p:tgtEl>
                                        <p:attrNameLst>
                                          <p:attrName>style.visibility</p:attrName>
                                        </p:attrNameLst>
                                      </p:cBhvr>
                                      <p:to>
                                        <p:strVal val="visible"/>
                                      </p:to>
                                    </p:set>
                                    <p:animEffect transition="in" filter="fade">
                                      <p:cBhvr>
                                        <p:cTn id="60" dur="500"/>
                                        <p:tgtEl>
                                          <p:spTgt spid="11">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270" y="752036"/>
            <a:ext cx="8620000" cy="5614898"/>
          </a:xfrm>
        </p:spPr>
        <p:txBody>
          <a:bodyPr>
            <a:normAutofit/>
          </a:bodyPr>
          <a:lstStyle/>
          <a:p>
            <a:pPr>
              <a:spcBef>
                <a:spcPts val="800"/>
              </a:spcBef>
            </a:pPr>
            <a:r>
              <a:rPr lang="en-AU" sz="2800" dirty="0" smtClean="0"/>
              <a:t>Methodology (continued)</a:t>
            </a:r>
          </a:p>
          <a:p>
            <a:pPr lvl="1">
              <a:spcBef>
                <a:spcPts val="800"/>
              </a:spcBef>
            </a:pPr>
            <a:r>
              <a:rPr lang="en-AU" sz="2400" dirty="0" smtClean="0"/>
              <a:t>Content </a:t>
            </a:r>
            <a:r>
              <a:rPr lang="en-AU" sz="2400" dirty="0"/>
              <a:t>analysis was used to assess legislative and regulatory provisions in each </a:t>
            </a:r>
            <a:r>
              <a:rPr lang="en-AU" sz="2400" dirty="0" smtClean="0"/>
              <a:t>country.</a:t>
            </a:r>
            <a:r>
              <a:rPr lang="en-AU" sz="2400" dirty="0"/>
              <a:t> </a:t>
            </a:r>
            <a:endParaRPr lang="en-AU" sz="2400" dirty="0" smtClean="0"/>
          </a:p>
          <a:p>
            <a:pPr lvl="1">
              <a:spcBef>
                <a:spcPts val="800"/>
              </a:spcBef>
            </a:pPr>
            <a:r>
              <a:rPr lang="en-AU" sz="2400" dirty="0" smtClean="0"/>
              <a:t>More than one-hundred </a:t>
            </a:r>
            <a:r>
              <a:rPr lang="en-AU" sz="2400" dirty="0"/>
              <a:t>laws, regulations and policies </a:t>
            </a:r>
            <a:r>
              <a:rPr lang="en-AU" sz="2400" dirty="0" smtClean="0"/>
              <a:t>were scrutinised (they </a:t>
            </a:r>
            <a:r>
              <a:rPr lang="en-AU" sz="2400" dirty="0"/>
              <a:t>can be </a:t>
            </a:r>
            <a:r>
              <a:rPr lang="en-AU" sz="2400" dirty="0" smtClean="0"/>
              <a:t>accessed </a:t>
            </a:r>
            <a:r>
              <a:rPr lang="en-AU" sz="2400" dirty="0">
                <a:hlinkClick r:id="rId3"/>
              </a:rPr>
              <a:t>via this link</a:t>
            </a:r>
            <a:r>
              <a:rPr lang="en-AU" sz="2400" dirty="0" smtClean="0"/>
              <a:t>).</a:t>
            </a:r>
          </a:p>
          <a:p>
            <a:pPr lvl="1">
              <a:spcBef>
                <a:spcPts val="800"/>
              </a:spcBef>
            </a:pPr>
            <a:r>
              <a:rPr lang="en-AU" sz="2400" dirty="0"/>
              <a:t>Key requirements stated in the international standards for planned resettlement served as the basis for the selection of themes for </a:t>
            </a:r>
            <a:r>
              <a:rPr lang="en-AU" sz="2400" dirty="0" smtClean="0"/>
              <a:t>comparative analysis.</a:t>
            </a:r>
            <a:endParaRPr lang="en-AU" sz="2400" dirty="0"/>
          </a:p>
        </p:txBody>
      </p:sp>
      <p:sp>
        <p:nvSpPr>
          <p:cNvPr id="3" name="Title 2"/>
          <p:cNvSpPr>
            <a:spLocks noGrp="1"/>
          </p:cNvSpPr>
          <p:nvPr>
            <p:ph type="title"/>
          </p:nvPr>
        </p:nvSpPr>
        <p:spPr>
          <a:xfrm>
            <a:off x="539144" y="73193"/>
            <a:ext cx="8023594" cy="678842"/>
          </a:xfrm>
        </p:spPr>
        <p:txBody>
          <a:bodyPr>
            <a:noAutofit/>
          </a:bodyPr>
          <a:lstStyle/>
          <a:p>
            <a:r>
              <a:rPr lang="en-AU" dirty="0" smtClean="0"/>
              <a:t>Introduction</a:t>
            </a:r>
            <a:endParaRPr lang="en-US" dirty="0"/>
          </a:p>
        </p:txBody>
      </p:sp>
    </p:spTree>
    <p:extLst>
      <p:ext uri="{BB962C8B-B14F-4D97-AF65-F5344CB8AC3E}">
        <p14:creationId xmlns:p14="http://schemas.microsoft.com/office/powerpoint/2010/main" val="354423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270" y="752036"/>
            <a:ext cx="8620000" cy="991571"/>
          </a:xfrm>
        </p:spPr>
        <p:txBody>
          <a:bodyPr>
            <a:normAutofit/>
          </a:bodyPr>
          <a:lstStyle/>
          <a:p>
            <a:pPr>
              <a:spcBef>
                <a:spcPts val="800"/>
              </a:spcBef>
            </a:pPr>
            <a:r>
              <a:rPr lang="en-AU" sz="2400" dirty="0" smtClean="0"/>
              <a:t>Methodology (continued)</a:t>
            </a:r>
          </a:p>
          <a:p>
            <a:pPr lvl="1">
              <a:spcBef>
                <a:spcPts val="800"/>
              </a:spcBef>
            </a:pPr>
            <a:r>
              <a:rPr lang="en-AU" dirty="0" smtClean="0"/>
              <a:t>Themes selected </a:t>
            </a:r>
            <a:r>
              <a:rPr lang="en-AU" dirty="0"/>
              <a:t>for comparative </a:t>
            </a:r>
            <a:r>
              <a:rPr lang="en-AU" dirty="0" smtClean="0"/>
              <a:t>analysis</a:t>
            </a:r>
            <a:r>
              <a:rPr lang="en-AU" dirty="0" smtClean="0"/>
              <a:t>:</a:t>
            </a:r>
            <a:endParaRPr lang="en-AU" dirty="0" smtClean="0"/>
          </a:p>
        </p:txBody>
      </p:sp>
      <p:sp>
        <p:nvSpPr>
          <p:cNvPr id="3" name="Title 2"/>
          <p:cNvSpPr>
            <a:spLocks noGrp="1"/>
          </p:cNvSpPr>
          <p:nvPr>
            <p:ph type="title"/>
          </p:nvPr>
        </p:nvSpPr>
        <p:spPr>
          <a:xfrm>
            <a:off x="539144" y="73193"/>
            <a:ext cx="8023594" cy="678842"/>
          </a:xfrm>
        </p:spPr>
        <p:txBody>
          <a:bodyPr>
            <a:noAutofit/>
          </a:bodyPr>
          <a:lstStyle/>
          <a:p>
            <a:r>
              <a:rPr lang="en-AU" dirty="0" smtClean="0"/>
              <a:t>Introduction</a:t>
            </a:r>
            <a:endParaRPr lang="en-US" dirty="0"/>
          </a:p>
        </p:txBody>
      </p:sp>
      <p:sp>
        <p:nvSpPr>
          <p:cNvPr id="5" name="Content Placeholder 1"/>
          <p:cNvSpPr txBox="1">
            <a:spLocks/>
          </p:cNvSpPr>
          <p:nvPr/>
        </p:nvSpPr>
        <p:spPr>
          <a:xfrm>
            <a:off x="575640" y="1691078"/>
            <a:ext cx="3920160" cy="409176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200" kern="1200" baseline="0">
                <a:solidFill>
                  <a:srgbClr val="D63E2A"/>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975" lvl="1" indent="0">
              <a:spcBef>
                <a:spcPts val="800"/>
              </a:spcBef>
              <a:buNone/>
            </a:pPr>
            <a:r>
              <a:rPr lang="en-AU" b="1" dirty="0" smtClean="0">
                <a:solidFill>
                  <a:srgbClr val="D63E2A"/>
                </a:solidFill>
              </a:rPr>
              <a:t>01</a:t>
            </a:r>
            <a:r>
              <a:rPr lang="en-AU" dirty="0" smtClean="0"/>
              <a:t> 	requirements for </a:t>
            </a:r>
            <a:br>
              <a:rPr lang="en-AU" dirty="0" smtClean="0"/>
            </a:br>
            <a:r>
              <a:rPr lang="en-AU" dirty="0" smtClean="0"/>
              <a:t>	compensation;</a:t>
            </a:r>
          </a:p>
          <a:p>
            <a:pPr marL="53975" lvl="1" indent="0">
              <a:spcBef>
                <a:spcPts val="800"/>
              </a:spcBef>
              <a:buNone/>
            </a:pPr>
            <a:r>
              <a:rPr lang="en-AU" b="1" dirty="0" smtClean="0">
                <a:solidFill>
                  <a:srgbClr val="D63E2A"/>
                </a:solidFill>
              </a:rPr>
              <a:t>02</a:t>
            </a:r>
            <a:r>
              <a:rPr lang="en-AU" dirty="0" smtClean="0"/>
              <a:t>	requirements for </a:t>
            </a:r>
            <a:br>
              <a:rPr lang="en-AU" dirty="0" smtClean="0"/>
            </a:br>
            <a:r>
              <a:rPr lang="en-AU" dirty="0" smtClean="0"/>
              <a:t>	resettlement;</a:t>
            </a:r>
          </a:p>
          <a:p>
            <a:pPr marL="53975" lvl="1" indent="0">
              <a:spcBef>
                <a:spcPts val="800"/>
              </a:spcBef>
              <a:buNone/>
            </a:pPr>
            <a:r>
              <a:rPr lang="en-AU" b="1" dirty="0" smtClean="0">
                <a:solidFill>
                  <a:srgbClr val="D63E2A"/>
                </a:solidFill>
              </a:rPr>
              <a:t>03</a:t>
            </a:r>
            <a:r>
              <a:rPr lang="en-AU" dirty="0" smtClean="0"/>
              <a:t>	approach to livelihoods;</a:t>
            </a:r>
          </a:p>
          <a:p>
            <a:pPr marL="53975" lvl="1" indent="0">
              <a:spcBef>
                <a:spcPts val="800"/>
              </a:spcBef>
              <a:buNone/>
            </a:pPr>
            <a:r>
              <a:rPr lang="en-AU" b="1" dirty="0" smtClean="0">
                <a:solidFill>
                  <a:srgbClr val="D63E2A"/>
                </a:solidFill>
              </a:rPr>
              <a:t>04</a:t>
            </a:r>
            <a:r>
              <a:rPr lang="en-AU" dirty="0" smtClean="0"/>
              <a:t>	approach to human </a:t>
            </a:r>
            <a:br>
              <a:rPr lang="en-AU" dirty="0" smtClean="0"/>
            </a:br>
            <a:r>
              <a:rPr lang="en-AU" dirty="0" smtClean="0"/>
              <a:t>	rights and vulnerable </a:t>
            </a:r>
            <a:br>
              <a:rPr lang="en-AU" dirty="0" smtClean="0"/>
            </a:br>
            <a:r>
              <a:rPr lang="en-AU" dirty="0" smtClean="0"/>
              <a:t>	groups;</a:t>
            </a:r>
          </a:p>
          <a:p>
            <a:pPr marL="53975" lvl="1" indent="0">
              <a:spcBef>
                <a:spcPts val="800"/>
              </a:spcBef>
              <a:buNone/>
            </a:pPr>
            <a:r>
              <a:rPr lang="en-AU" b="1" dirty="0" smtClean="0">
                <a:solidFill>
                  <a:srgbClr val="D63E2A"/>
                </a:solidFill>
              </a:rPr>
              <a:t>05</a:t>
            </a:r>
            <a:r>
              <a:rPr lang="en-AU" dirty="0" smtClean="0"/>
              <a:t>	requirements for public 	participation, stakeholder 	consultation and 	information disclosure;</a:t>
            </a:r>
          </a:p>
          <a:p>
            <a:pPr marL="53975" indent="0">
              <a:spcBef>
                <a:spcPts val="800"/>
              </a:spcBef>
              <a:buFont typeface="Arial" panose="020B0604020202020204" pitchFamily="34" charset="0"/>
              <a:buChar char="•"/>
            </a:pPr>
            <a:endParaRPr lang="en-AU" dirty="0" smtClean="0"/>
          </a:p>
        </p:txBody>
      </p:sp>
      <p:sp>
        <p:nvSpPr>
          <p:cNvPr id="6" name="Content Placeholder 3"/>
          <p:cNvSpPr txBox="1">
            <a:spLocks/>
          </p:cNvSpPr>
          <p:nvPr/>
        </p:nvSpPr>
        <p:spPr>
          <a:xfrm>
            <a:off x="4648200" y="1691078"/>
            <a:ext cx="3922444" cy="4091769"/>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200" kern="1200" baseline="0">
                <a:solidFill>
                  <a:srgbClr val="D63E2A"/>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spcBef>
                <a:spcPts val="800"/>
              </a:spcBef>
              <a:buNone/>
            </a:pPr>
            <a:r>
              <a:rPr lang="en-AU" sz="2200" b="1" dirty="0" smtClean="0">
                <a:solidFill>
                  <a:srgbClr val="D63E2A"/>
                </a:solidFill>
              </a:rPr>
              <a:t>06</a:t>
            </a:r>
            <a:r>
              <a:rPr lang="en-AU" sz="2200" dirty="0" smtClean="0"/>
              <a:t>	planning, compliance, 	reporting, monitoring and 	supervision 	requirements;</a:t>
            </a:r>
          </a:p>
          <a:p>
            <a:pPr marL="0" lvl="1" indent="0">
              <a:spcBef>
                <a:spcPts val="800"/>
              </a:spcBef>
              <a:buNone/>
            </a:pPr>
            <a:r>
              <a:rPr lang="en-AU" sz="2200" b="1" dirty="0" smtClean="0">
                <a:solidFill>
                  <a:srgbClr val="D63E2A"/>
                </a:solidFill>
              </a:rPr>
              <a:t>07</a:t>
            </a:r>
            <a:r>
              <a:rPr lang="en-AU" sz="2200" dirty="0" smtClean="0"/>
              <a:t>	dispute resolution and 	other grievance 	mechanisms;</a:t>
            </a:r>
          </a:p>
          <a:p>
            <a:pPr marL="0" lvl="1" indent="0">
              <a:spcBef>
                <a:spcPts val="800"/>
              </a:spcBef>
              <a:buNone/>
            </a:pPr>
            <a:r>
              <a:rPr lang="en-AU" sz="2200" b="1" dirty="0" smtClean="0">
                <a:solidFill>
                  <a:srgbClr val="D63E2A"/>
                </a:solidFill>
              </a:rPr>
              <a:t>08</a:t>
            </a:r>
            <a:r>
              <a:rPr lang="en-AU" sz="2200" dirty="0" smtClean="0"/>
              <a:t>	relationship of mining-	induced resettlement to 	approvals/permitting 	process; and</a:t>
            </a:r>
          </a:p>
          <a:p>
            <a:pPr marL="0" lvl="1" indent="0">
              <a:spcBef>
                <a:spcPts val="800"/>
              </a:spcBef>
              <a:buNone/>
            </a:pPr>
            <a:r>
              <a:rPr lang="en-AU" sz="2200" b="1" dirty="0" smtClean="0">
                <a:solidFill>
                  <a:srgbClr val="D63E2A"/>
                </a:solidFill>
              </a:rPr>
              <a:t>09</a:t>
            </a:r>
            <a:r>
              <a:rPr lang="en-AU" sz="2200" dirty="0" smtClean="0"/>
              <a:t>	roles and responsibilities 	of major actors in the 	event of resettlement.</a:t>
            </a:r>
          </a:p>
          <a:p>
            <a:endParaRPr lang="en-US" dirty="0"/>
          </a:p>
        </p:txBody>
      </p:sp>
    </p:spTree>
    <p:extLst>
      <p:ext uri="{BB962C8B-B14F-4D97-AF65-F5344CB8AC3E}">
        <p14:creationId xmlns:p14="http://schemas.microsoft.com/office/powerpoint/2010/main" val="29455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fade">
                                      <p:cBhvr>
                                        <p:cTn id="40" dur="5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5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fade">
                                      <p:cBhvr>
                                        <p:cTn id="5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20" y="-261257"/>
            <a:ext cx="9174309" cy="7377673"/>
          </a:xfrm>
          <a:prstGeom prst="rect">
            <a:avLst/>
          </a:prstGeom>
        </p:spPr>
      </p:pic>
      <p:sp>
        <p:nvSpPr>
          <p:cNvPr id="5" name="Rectangle 4"/>
          <p:cNvSpPr/>
          <p:nvPr/>
        </p:nvSpPr>
        <p:spPr>
          <a:xfrm>
            <a:off x="-16920" y="-261257"/>
            <a:ext cx="9160920" cy="7377673"/>
          </a:xfrm>
          <a:prstGeom prst="rect">
            <a:avLst/>
          </a:prstGeom>
          <a:gradFill>
            <a:gsLst>
              <a:gs pos="0">
                <a:schemeClr val="dk1">
                  <a:tint val="100000"/>
                  <a:shade val="100000"/>
                  <a:satMod val="130000"/>
                </a:schemeClr>
              </a:gs>
              <a:gs pos="100000">
                <a:schemeClr val="tx1">
                  <a:alpha val="0"/>
                </a:schemeClr>
              </a:gs>
            </a:gsLst>
          </a:gra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AU" dirty="0"/>
              <a:t>Land tenure systems and national frameworks</a:t>
            </a:r>
          </a:p>
        </p:txBody>
      </p:sp>
    </p:spTree>
    <p:extLst>
      <p:ext uri="{BB962C8B-B14F-4D97-AF65-F5344CB8AC3E}">
        <p14:creationId xmlns:p14="http://schemas.microsoft.com/office/powerpoint/2010/main" val="3990393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SRM 1">
      <a:dk1>
        <a:sysClr val="windowText" lastClr="000000"/>
      </a:dk1>
      <a:lt1>
        <a:sysClr val="window" lastClr="FFFFFF"/>
      </a:lt1>
      <a:dk2>
        <a:srgbClr val="646B86"/>
      </a:dk2>
      <a:lt2>
        <a:srgbClr val="C5D1D7"/>
      </a:lt2>
      <a:accent1>
        <a:srgbClr val="F15A34"/>
      </a:accent1>
      <a:accent2>
        <a:srgbClr val="B45031"/>
      </a:accent2>
      <a:accent3>
        <a:srgbClr val="4E646F"/>
      </a:accent3>
      <a:accent4>
        <a:srgbClr val="0094B5"/>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2929</Words>
  <Application>Microsoft Office PowerPoint</Application>
  <PresentationFormat>On-screen Show (4:3)</PresentationFormat>
  <Paragraphs>343</Paragraphs>
  <Slides>30</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1_Office Theme</vt:lpstr>
      <vt:lpstr>Comparative Analysis of Legal and Regulatory Frameworks for Resettlement in the Global Mining Industry Summary Presentation</vt:lpstr>
      <vt:lpstr>PowerPoint Presentation</vt:lpstr>
      <vt:lpstr>INTRODUCTION</vt:lpstr>
      <vt:lpstr>Introduction</vt:lpstr>
      <vt:lpstr>Introduction</vt:lpstr>
      <vt:lpstr>Introduction</vt:lpstr>
      <vt:lpstr>Introduction</vt:lpstr>
      <vt:lpstr>Introduction</vt:lpstr>
      <vt:lpstr>Land tenure systems and national frameworks</vt:lpstr>
      <vt:lpstr>Land tenure systems and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Comparative review of national frameworks</vt:lpstr>
      <vt:lpstr>KEY FINDINGS</vt:lpstr>
      <vt:lpstr>Key findings</vt:lpstr>
      <vt:lpstr>Key findings</vt:lpstr>
      <vt:lpstr>Key findings</vt:lpstr>
      <vt:lpstr>Key findings</vt:lpstr>
      <vt:lpstr>Key findings</vt:lpstr>
      <vt:lpstr>Key findings</vt:lpstr>
      <vt:lpstr>Key findings</vt:lpstr>
      <vt:lpstr>ACKNOWLEDGEMENTS</vt:lpstr>
    </vt:vector>
  </TitlesOfParts>
  <Company>Underbrand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v.vivoda@uq.edu.au</dc:creator>
  <cp:lastModifiedBy>James Morrell</cp:lastModifiedBy>
  <cp:revision>270</cp:revision>
  <cp:lastPrinted>2016-08-17T04:58:45Z</cp:lastPrinted>
  <dcterms:created xsi:type="dcterms:W3CDTF">2011-03-03T01:51:33Z</dcterms:created>
  <dcterms:modified xsi:type="dcterms:W3CDTF">2017-10-02T01:52:05Z</dcterms:modified>
</cp:coreProperties>
</file>